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332" r:id="rId2"/>
    <p:sldId id="292" r:id="rId3"/>
    <p:sldId id="297" r:id="rId4"/>
    <p:sldId id="258" r:id="rId5"/>
    <p:sldId id="295" r:id="rId6"/>
    <p:sldId id="259" r:id="rId7"/>
    <p:sldId id="260" r:id="rId8"/>
    <p:sldId id="270" r:id="rId9"/>
    <p:sldId id="269" r:id="rId10"/>
    <p:sldId id="264" r:id="rId11"/>
    <p:sldId id="272" r:id="rId12"/>
    <p:sldId id="309" r:id="rId13"/>
    <p:sldId id="265" r:id="rId14"/>
    <p:sldId id="274" r:id="rId15"/>
    <p:sldId id="261" r:id="rId16"/>
    <p:sldId id="267" r:id="rId17"/>
    <p:sldId id="310" r:id="rId18"/>
    <p:sldId id="319" r:id="rId19"/>
    <p:sldId id="329" r:id="rId20"/>
    <p:sldId id="312" r:id="rId21"/>
    <p:sldId id="313" r:id="rId22"/>
    <p:sldId id="266" r:id="rId23"/>
    <p:sldId id="320" r:id="rId24"/>
    <p:sldId id="321" r:id="rId25"/>
    <p:sldId id="322" r:id="rId26"/>
    <p:sldId id="323" r:id="rId27"/>
    <p:sldId id="324" r:id="rId28"/>
    <p:sldId id="325" r:id="rId29"/>
    <p:sldId id="333" r:id="rId30"/>
    <p:sldId id="334" r:id="rId31"/>
    <p:sldId id="315" r:id="rId32"/>
    <p:sldId id="316" r:id="rId33"/>
    <p:sldId id="277" r:id="rId34"/>
    <p:sldId id="326" r:id="rId35"/>
    <p:sldId id="327" r:id="rId36"/>
    <p:sldId id="328" r:id="rId37"/>
    <p:sldId id="284" r:id="rId38"/>
    <p:sldId id="335" r:id="rId39"/>
    <p:sldId id="283" r:id="rId40"/>
    <p:sldId id="336" r:id="rId41"/>
    <p:sldId id="339" r:id="rId42"/>
    <p:sldId id="337" r:id="rId43"/>
    <p:sldId id="338" r:id="rId44"/>
    <p:sldId id="306" r:id="rId45"/>
    <p:sldId id="263"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56"/>
    <p:restoredTop sz="87023" autoAdjust="0"/>
  </p:normalViewPr>
  <p:slideViewPr>
    <p:cSldViewPr snapToGrid="0" snapToObjects="1">
      <p:cViewPr>
        <p:scale>
          <a:sx n="105" d="100"/>
          <a:sy n="105" d="100"/>
        </p:scale>
        <p:origin x="720"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7/6/17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were hand picked to be here. BS veterans</a:t>
            </a:r>
            <a:r>
              <a:rPr lang="en-US" baseline="0" dirty="0" smtClean="0"/>
              <a:t> who want to go deeper, or experienced CS teachers who want to learn pedagogy for Bootstrap. You each have something to offer everyone else, you all bring something unique to the table.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 and a completely different approach to programming. If you’ve never done functional programming before, this is a completely new approach.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BS:A, you know just how high a bar we set for ourselves in terms of polish. This isn't quite there yet - we have a strong foundation, and we’re excited to share it with you.</a:t>
            </a:r>
            <a:endParaRPr lang="en-US" dirty="0" smtClean="0"/>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1944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12</a:t>
            </a:fld>
            <a:endParaRPr lang="en-US"/>
          </a:p>
        </p:txBody>
      </p:sp>
    </p:spTree>
    <p:extLst>
      <p:ext uri="{BB962C8B-B14F-4D97-AF65-F5344CB8AC3E}">
        <p14:creationId xmlns:p14="http://schemas.microsoft.com/office/powerpoint/2010/main" val="181186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JumperStates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15</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type would you use to represent each of these aspects of a Cake?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17</a:t>
            </a:fld>
            <a:endParaRPr lang="en-US"/>
          </a:p>
        </p:txBody>
      </p:sp>
    </p:spTree>
    <p:extLst>
      <p:ext uri="{BB962C8B-B14F-4D97-AF65-F5344CB8AC3E}">
        <p14:creationId xmlns:p14="http://schemas.microsoft.com/office/powerpoint/2010/main" val="84739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smtClean="0"/>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18</a:t>
            </a:fld>
            <a:endParaRPr lang="en-US"/>
          </a:p>
        </p:txBody>
      </p:sp>
    </p:spTree>
    <p:extLst>
      <p:ext uri="{BB962C8B-B14F-4D97-AF65-F5344CB8AC3E}">
        <p14:creationId xmlns:p14="http://schemas.microsoft.com/office/powerpoint/2010/main" val="1016198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19</a:t>
            </a:fld>
            <a:endParaRPr lang="en-US"/>
          </a:p>
        </p:txBody>
      </p:sp>
    </p:spTree>
    <p:extLst>
      <p:ext uri="{BB962C8B-B14F-4D97-AF65-F5344CB8AC3E}">
        <p14:creationId xmlns:p14="http://schemas.microsoft.com/office/powerpoint/2010/main" val="1869329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should</a:t>
            </a:r>
            <a:r>
              <a:rPr lang="en-US" baseline="0" dirty="0" smtClean="0"/>
              <a:t> be written infix</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21</a:t>
            </a:fld>
            <a:endParaRPr lang="en-US"/>
          </a:p>
        </p:txBody>
      </p:sp>
    </p:spTree>
    <p:extLst>
      <p:ext uri="{BB962C8B-B14F-4D97-AF65-F5344CB8AC3E}">
        <p14:creationId xmlns:p14="http://schemas.microsoft.com/office/powerpoint/2010/main" val="342781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23</a:t>
            </a:fld>
            <a:endParaRPr lang="en-US"/>
          </a:p>
        </p:txBody>
      </p:sp>
    </p:spTree>
    <p:extLst>
      <p:ext uri="{BB962C8B-B14F-4D97-AF65-F5344CB8AC3E}">
        <p14:creationId xmlns:p14="http://schemas.microsoft.com/office/powerpoint/2010/main" val="288810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Workbook pg. 28- location function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35</a:t>
            </a:fld>
            <a:endParaRPr lang="en-US"/>
          </a:p>
        </p:txBody>
      </p:sp>
    </p:spTree>
    <p:extLst>
      <p:ext uri="{BB962C8B-B14F-4D97-AF65-F5344CB8AC3E}">
        <p14:creationId xmlns:p14="http://schemas.microsoft.com/office/powerpoint/2010/main" val="181488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44</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(objects 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b="1" dirty="0" smtClean="0">
              <a:latin typeface="Arial" charset="0"/>
              <a:ea typeface="ＭＳ Ｐゴシック" charset="0"/>
              <a:cs typeface="ＭＳ Ｐゴシック" charset="0"/>
            </a:endParaRPr>
          </a:p>
          <a:p>
            <a:r>
              <a:rPr lang="en-US" b="1" dirty="0" smtClean="0">
                <a:latin typeface="Arial" charset="0"/>
                <a:ea typeface="ＭＳ Ｐゴシック" charset="0"/>
                <a:cs typeface="ＭＳ Ｐゴシック" charset="0"/>
              </a:rPr>
              <a:t>Each of these cause friction, and if you’re a really motivated</a:t>
            </a:r>
            <a:r>
              <a:rPr lang="en-US" b="1" baseline="0" dirty="0" smtClean="0">
                <a:latin typeface="Arial" charset="0"/>
                <a:ea typeface="ＭＳ Ｐゴシック" charset="0"/>
                <a:cs typeface="ＭＳ Ｐゴシック" charset="0"/>
              </a:rPr>
              <a:t> kid that already wants to be a computer engineer, you’ll be able to handle it. But who do you think are the kids hurt most, and most likely to fall off the bridge?</a:t>
            </a:r>
          </a:p>
          <a:p>
            <a:endParaRPr lang="en-US" b="1" baseline="0" dirty="0" smtClean="0">
              <a:latin typeface="Arial" charset="0"/>
              <a:ea typeface="ＭＳ Ｐゴシック" charset="0"/>
              <a:cs typeface="ＭＳ Ｐゴシック" charset="0"/>
            </a:endParaRPr>
          </a:p>
          <a:p>
            <a:r>
              <a:rPr lang="en-US" b="0" baseline="0" dirty="0" smtClean="0">
                <a:latin typeface="Arial" charset="0"/>
                <a:ea typeface="ＭＳ Ｐゴシック" charset="0"/>
                <a:cs typeface="ＭＳ Ｐゴシック" charset="0"/>
              </a:rPr>
              <a:t>Not just a research issue, it’s an equity issue.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cross all four</a:t>
            </a:r>
            <a:r>
              <a:rPr lang="en-US" baseline="0" dirty="0" smtClean="0">
                <a:latin typeface="Arial" charset="0"/>
                <a:ea typeface="ＭＳ Ｐゴシック" charset="0"/>
                <a:cs typeface="ＭＳ Ｐゴシック" charset="0"/>
              </a:rPr>
              <a:t> of t</a:t>
            </a:r>
            <a:r>
              <a:rPr lang="en-US" dirty="0" smtClean="0">
                <a:latin typeface="Arial" charset="0"/>
                <a:ea typeface="ＭＳ Ｐゴシック" charset="0"/>
                <a:cs typeface="ＭＳ Ｐゴシック" charset="0"/>
              </a:rPr>
              <a:t>hese hurdles. And everyone</a:t>
            </a:r>
            <a:r>
              <a:rPr lang="en-US" baseline="0" dirty="0" smtClean="0">
                <a:latin typeface="Arial" charset="0"/>
                <a:ea typeface="ＭＳ Ｐゴシック" charset="0"/>
                <a:cs typeface="ＭＳ Ｐゴシック" charset="0"/>
              </a:rPr>
              <a:t> is thinking about this: h</a:t>
            </a:r>
            <a:r>
              <a:rPr lang="en-US" dirty="0" smtClean="0">
                <a:latin typeface="Arial" charset="0"/>
                <a:ea typeface="ＭＳ Ｐゴシック" charset="0"/>
                <a:cs typeface="ＭＳ Ｐゴシック" charset="0"/>
              </a:rPr>
              <a:t>ow 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the curriculum, and the pedagogy ourselves to make these transitions easier. And now, for Bootstrap:2, we’ve identified</a:t>
            </a:r>
            <a:r>
              <a:rPr lang="en-US" baseline="0" dirty="0" smtClean="0">
                <a:latin typeface="Arial" charset="0"/>
                <a:ea typeface="ＭＳ Ｐゴシック" charset="0"/>
                <a:cs typeface="ＭＳ Ｐゴシック" charset="0"/>
              </a:rPr>
              <a:t> a language that allows you to confront only two of these friction points, to make these transitions across the bridge easier for teachers and students. </a:t>
            </a:r>
            <a:r>
              <a:rPr lang="en-US" dirty="0" smtClean="0">
                <a:latin typeface="Arial" charset="0"/>
                <a:ea typeface="ＭＳ Ｐゴシック" charset="0"/>
                <a:cs typeface="ＭＳ Ｐゴシック" charset="0"/>
              </a:rPr>
              <a:t> And</a:t>
            </a:r>
            <a:r>
              <a:rPr lang="en-US" baseline="0" dirty="0" smtClean="0">
                <a:latin typeface="Arial" charset="0"/>
                <a:ea typeface="ＭＳ Ｐゴシック" charset="0"/>
                <a:cs typeface="ＭＳ Ｐゴシック" charset="0"/>
              </a:rPr>
              <a:t> I’ll introduce one of the creators of that language now!</a:t>
            </a:r>
            <a:endParaRPr lang="en-US" dirty="0" smtClean="0">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 does this slide?</a:t>
            </a:r>
          </a:p>
          <a:p>
            <a:endParaRPr lang="en-US" dirty="0" smtClean="0"/>
          </a:p>
          <a:p>
            <a:r>
              <a:rPr lang="en-US" dirty="0" smtClean="0"/>
              <a:t>Python is the 4</a:t>
            </a:r>
            <a:r>
              <a:rPr lang="en-US" baseline="30000" dirty="0" smtClean="0"/>
              <a:t>th</a:t>
            </a:r>
            <a:r>
              <a:rPr lang="en-US" dirty="0" smtClean="0"/>
              <a:t> most</a:t>
            </a:r>
            <a:r>
              <a:rPr lang="en-US" baseline="0" dirty="0" smtClean="0"/>
              <a:t> </a:t>
            </a:r>
            <a:r>
              <a:rPr lang="en-US" dirty="0" smtClean="0"/>
              <a:t>popular</a:t>
            </a:r>
            <a:r>
              <a:rPr lang="en-US" baseline="0" dirty="0" smtClean="0"/>
              <a:t> language in the world!</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algebraic</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p>
          <a:p>
            <a:endParaRPr lang="en-US" baseline="0" dirty="0" smtClean="0"/>
          </a:p>
          <a:p>
            <a:endParaRPr lang="en-US" baseline="0" dirty="0" smtClean="0"/>
          </a:p>
          <a:p>
            <a:endParaRPr lang="en-US" baseline="0" dirty="0" smtClean="0"/>
          </a:p>
          <a:p>
            <a:r>
              <a:rPr lang="en-US" baseline="0" dirty="0" smtClean="0"/>
              <a:t>We want your feedback! Especially on- </a:t>
            </a:r>
          </a:p>
          <a:p>
            <a:r>
              <a:rPr lang="en-US" baseline="0" dirty="0" smtClean="0"/>
              <a:t>Your adjustments to the new syntax, and the tool itself! One of the lead developers is here!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BS:R</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PAPER FIRST</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Workbook pg.1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Then </a:t>
            </a:r>
            <a:r>
              <a:rPr lang="en-US" sz="1200" kern="1200" dirty="0" smtClean="0">
                <a:solidFill>
                  <a:schemeClr val="tx1"/>
                </a:solidFill>
                <a:effectLst/>
                <a:latin typeface="+mn-lt"/>
                <a:ea typeface="+mn-ea"/>
                <a:cs typeface="+mn-cs"/>
              </a:rPr>
              <a:t>CPO</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first things</a:t>
            </a:r>
            <a:r>
              <a:rPr lang="en-US" sz="1200" kern="1200" baseline="0" dirty="0" smtClean="0">
                <a:solidFill>
                  <a:schemeClr val="tx1"/>
                </a:solidFill>
                <a:effectLst/>
                <a:latin typeface="+mn-lt"/>
                <a:ea typeface="+mn-ea"/>
                <a:cs typeface="+mn-cs"/>
              </a:rPr>
              <a:t> you’ll notice is the phrase “include image” at the top of the screen.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even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functions than we used in racket for Bootstrap:1,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 put-image, etc..</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OUTLINE- why did</a:t>
            </a:r>
            <a:r>
              <a:rPr lang="en-US" sz="1000" kern="1200" baseline="0" dirty="0" smtClean="0">
                <a:solidFill>
                  <a:schemeClr val="tx1"/>
                </a:solidFill>
                <a:effectLst/>
                <a:latin typeface="+mn-lt"/>
                <a:ea typeface="+mn-ea"/>
                <a:cs typeface="+mn-cs"/>
              </a:rPr>
              <a:t> we intentionally choose a bad name?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effectLst/>
                <a:latin typeface="+mn-lt"/>
                <a:ea typeface="+mn-ea"/>
                <a:cs typeface="+mn-cs"/>
              </a:rPr>
              <a:t>Pedagogy- names are just names. They don’t mean anything to the computer. Nothing about the name outline or square that will tell you what kind of an image it would be. </a:t>
            </a:r>
            <a:endParaRPr lang="en-US" sz="10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You’ll also notice we can write (4 + 5). (But with spaces!!!!) we’ve also made a compromise, because now we mandate parentheses for multiple functions.</a:t>
            </a:r>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59372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11</a:t>
            </a:fld>
            <a:endParaRPr lang="en-US"/>
          </a:p>
        </p:txBody>
      </p:sp>
    </p:spTree>
    <p:extLst>
      <p:ext uri="{BB962C8B-B14F-4D97-AF65-F5344CB8AC3E}">
        <p14:creationId xmlns:p14="http://schemas.microsoft.com/office/powerpoint/2010/main" val="16496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7/6/17</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7/6/17</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2" name="Picture 1" descr="Bootstrap Logo-0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800" y="0"/>
            <a:ext cx="1447800" cy="1447800"/>
          </a:xfrm>
          <a:prstGeom prst="rect">
            <a:avLst/>
          </a:prstGeom>
          <a:effectLst>
            <a:outerShdw blurRad="50800" dist="38100" dir="2700000" algn="tl" rotWithShape="0">
              <a:srgbClr val="000000">
                <a:alpha val="43000"/>
              </a:srgbClr>
            </a:outerShdw>
          </a:effectLst>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iming>
    <p:tnLst>
      <p:par>
        <p:cT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gif"/><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Bootstrap:Reactive</a:t>
            </a:r>
            <a:endParaRPr lang="en-US" dirty="0"/>
          </a:p>
        </p:txBody>
      </p:sp>
    </p:spTree>
    <p:extLst>
      <p:ext uri="{BB962C8B-B14F-4D97-AF65-F5344CB8AC3E}">
        <p14:creationId xmlns:p14="http://schemas.microsoft.com/office/powerpoint/2010/main" val="1609631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in </a:t>
            </a:r>
            <a:r>
              <a:rPr lang="en-US" dirty="0" err="1" smtClean="0"/>
              <a:t>Pyret</a:t>
            </a:r>
            <a:endParaRPr lang="en-US" dirty="0"/>
          </a:p>
        </p:txBody>
      </p:sp>
      <p:sp>
        <p:nvSpPr>
          <p:cNvPr id="3" name="Content Placeholder 2"/>
          <p:cNvSpPr>
            <a:spLocks noGrp="1"/>
          </p:cNvSpPr>
          <p:nvPr>
            <p:ph idx="1"/>
          </p:nvPr>
        </p:nvSpPr>
        <p:spPr/>
        <p:txBody>
          <a:bodyPr/>
          <a:lstStyle/>
          <a:p>
            <a:pPr marL="0" indent="0">
              <a:buNone/>
            </a:pPr>
            <a:r>
              <a:rPr lang="en-US" sz="2400" dirty="0" smtClean="0"/>
              <a:t>#  put-image :   Image, Number, Number, Image   -&gt;   Image</a:t>
            </a:r>
          </a:p>
          <a:p>
            <a:pPr marL="0" indent="0">
              <a:buNone/>
            </a:pPr>
            <a:endParaRPr lang="en-US" sz="2400" dirty="0" smtClean="0"/>
          </a:p>
          <a:p>
            <a:pPr marL="0" indent="0">
              <a:buNone/>
            </a:pPr>
            <a:r>
              <a:rPr lang="en-US" dirty="0" smtClean="0"/>
              <a:t>#  image-width    :   Image    -&gt;     Number</a:t>
            </a:r>
          </a:p>
          <a:p>
            <a:pPr marL="0" indent="0">
              <a:buNone/>
            </a:pPr>
            <a:r>
              <a:rPr lang="en-US" dirty="0"/>
              <a:t>#  image</a:t>
            </a:r>
            <a:r>
              <a:rPr lang="en-US" dirty="0" smtClean="0"/>
              <a:t>-height   </a:t>
            </a:r>
            <a:r>
              <a:rPr lang="en-US" dirty="0"/>
              <a:t>:   Image    -&gt;     </a:t>
            </a:r>
            <a:r>
              <a:rPr lang="en-US" dirty="0" smtClean="0"/>
              <a:t>Number</a:t>
            </a:r>
          </a:p>
          <a:p>
            <a:pPr marL="0" indent="0">
              <a:buNone/>
            </a:pPr>
            <a:r>
              <a:rPr lang="en-US" dirty="0" smtClean="0"/>
              <a:t># flip-horizontal   :    Image   -&gt;     Image</a:t>
            </a:r>
          </a:p>
          <a:p>
            <a:pPr marL="0" indent="0">
              <a:buNone/>
            </a:pPr>
            <a:r>
              <a:rPr lang="en-US" dirty="0"/>
              <a:t># flip</a:t>
            </a:r>
            <a:r>
              <a:rPr lang="en-US" dirty="0" smtClean="0"/>
              <a:t>-vertical       </a:t>
            </a:r>
            <a:r>
              <a:rPr lang="en-US" dirty="0"/>
              <a:t>:    Image   -&gt;     </a:t>
            </a:r>
            <a:r>
              <a:rPr lang="en-US" dirty="0" smtClean="0"/>
              <a:t>Image</a:t>
            </a:r>
          </a:p>
          <a:p>
            <a:pPr marL="0" indent="0">
              <a:buNone/>
            </a:pPr>
            <a:r>
              <a:rPr lang="en-US" dirty="0" smtClean="0"/>
              <a:t># scale         :   Number, Image -&gt;   Image</a:t>
            </a:r>
          </a:p>
          <a:p>
            <a:pPr marL="0" indent="0">
              <a:buNone/>
            </a:pPr>
            <a:r>
              <a:rPr lang="en-US" dirty="0" smtClean="0"/>
              <a:t># rotate      :    Number, Image    -&gt;   Image</a:t>
            </a:r>
            <a:endParaRPr lang="en-US"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1233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data type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JumperState</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sz="2400" dirty="0" smtClean="0">
                <a:latin typeface="Courier"/>
                <a:cs typeface="Courier"/>
              </a:rPr>
              <a:t>#  jumper  :  Number, </a:t>
            </a:r>
            <a:r>
              <a:rPr lang="en-US" sz="2400" dirty="0">
                <a:latin typeface="Courier"/>
                <a:cs typeface="Courier"/>
              </a:rPr>
              <a:t>Number </a:t>
            </a:r>
            <a:r>
              <a:rPr lang="en-US" sz="2400" dirty="0" smtClean="0">
                <a:latin typeface="Courier"/>
                <a:cs typeface="Courier"/>
              </a:rPr>
              <a:t> </a:t>
            </a:r>
            <a:r>
              <a:rPr lang="en-US" sz="2400" dirty="0" smtClean="0">
                <a:latin typeface="Courier"/>
                <a:cs typeface="Courier"/>
                <a:sym typeface="Wingdings" charset="0"/>
              </a:rPr>
              <a:t>  </a:t>
            </a:r>
            <a:r>
              <a:rPr lang="en-US" sz="2400" dirty="0" err="1" smtClean="0">
                <a:latin typeface="Courier"/>
                <a:cs typeface="Courier"/>
                <a:sym typeface="Wingdings" charset="0"/>
              </a:rPr>
              <a:t>JumperState</a:t>
            </a:r>
            <a:endParaRPr lang="en-US" sz="2400"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JumperStates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6977919" y="941025"/>
            <a:ext cx="2211238" cy="461665"/>
          </a:xfrm>
          <a:prstGeom prst="rect">
            <a:avLst/>
          </a:prstGeom>
          <a:noFill/>
        </p:spPr>
        <p:txBody>
          <a:bodyPr wrap="square" rtlCol="0">
            <a:spAutoFit/>
          </a:bodyPr>
          <a:lstStyle/>
          <a:p>
            <a:r>
              <a:rPr lang="en-US" sz="2400" b="1" smtClean="0">
                <a:solidFill>
                  <a:srgbClr val="000000"/>
                </a:solidFill>
                <a:latin typeface="Trebuchet MS"/>
                <a:cs typeface="Trebuchet MS"/>
              </a:rPr>
              <a:t>JumperState</a:t>
            </a:r>
            <a:endParaRPr lang="en-US" sz="2400" b="1" dirty="0">
              <a:solidFill>
                <a:srgbClr val="000000"/>
              </a:solidFill>
              <a:latin typeface="Trebuchet MS"/>
              <a:cs typeface="Trebuchet MS"/>
            </a:endParaRPr>
          </a:p>
        </p:txBody>
      </p:sp>
      <p:sp>
        <p:nvSpPr>
          <p:cNvPr id="11" name="TextBox 10"/>
          <p:cNvSpPr txBox="1"/>
          <p:nvPr/>
        </p:nvSpPr>
        <p:spPr>
          <a:xfrm>
            <a:off x="880536" y="1642881"/>
            <a:ext cx="7761110" cy="769441"/>
          </a:xfrm>
          <a:prstGeom prst="rect">
            <a:avLst/>
          </a:prstGeom>
          <a:noFill/>
        </p:spPr>
        <p:txBody>
          <a:bodyPr wrap="square" rtlCol="0">
            <a:spAutoFit/>
          </a:bodyPr>
          <a:lstStyle/>
          <a:p>
            <a:r>
              <a:rPr lang="en-US" sz="2200" b="1" dirty="0" smtClean="0">
                <a:solidFill>
                  <a:srgbClr val="000000"/>
                </a:solidFill>
                <a:latin typeface="Trebuchet MS"/>
                <a:cs typeface="Trebuchet MS"/>
              </a:rPr>
              <a:t>Consumes an x and y, produce a </a:t>
            </a:r>
            <a:r>
              <a:rPr lang="en-US" sz="2200" b="1" dirty="0" err="1" smtClean="0">
                <a:solidFill>
                  <a:srgbClr val="000000"/>
                </a:solidFill>
                <a:latin typeface="Trebuchet MS"/>
                <a:cs typeface="Trebuchet MS"/>
              </a:rPr>
              <a:t>JumperState</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221091" y="3867925"/>
            <a:ext cx="5102578" cy="461665"/>
          </a:xfrm>
          <a:prstGeom prst="rect">
            <a:avLst/>
          </a:prstGeom>
          <a:noFill/>
        </p:spPr>
        <p:txBody>
          <a:bodyPr wrap="square" rtlCol="0">
            <a:spAutoFit/>
          </a:bodyPr>
          <a:lstStyle/>
          <a:p>
            <a:r>
              <a:rPr lang="en-US" sz="2400" b="1" smtClean="0">
                <a:solidFill>
                  <a:srgbClr val="000000"/>
                </a:solidFill>
                <a:latin typeface="Trebuchet MS"/>
                <a:cs typeface="Trebuchet MS"/>
              </a:rPr>
              <a:t>jumper(33 </a:t>
            </a:r>
            <a:r>
              <a:rPr lang="en-US" sz="2400" b="1" dirty="0" smtClean="0">
                <a:solidFill>
                  <a:srgbClr val="000000"/>
                </a:solidFill>
                <a:latin typeface="Trebuchet MS"/>
                <a:cs typeface="Trebuchet MS"/>
              </a:rPr>
              <a:t>+ 5,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002850" y="5423727"/>
            <a:ext cx="5102578" cy="461665"/>
          </a:xfrm>
          <a:prstGeom prst="rect">
            <a:avLst/>
          </a:prstGeom>
          <a:noFill/>
        </p:spPr>
        <p:txBody>
          <a:bodyPr wrap="square" rtlCol="0">
            <a:spAutoFit/>
          </a:bodyPr>
          <a:lstStyle/>
          <a:p>
            <a:r>
              <a:rPr lang="en-US" sz="2400" b="1" smtClean="0">
                <a:solidFill>
                  <a:srgbClr val="000000"/>
                </a:solidFill>
                <a:latin typeface="Trebuchet MS"/>
                <a:cs typeface="Trebuchet MS"/>
              </a:rPr>
              <a:t>jumper(8 </a:t>
            </a:r>
            <a:r>
              <a:rPr lang="en-US" sz="2400" b="1" dirty="0" smtClean="0">
                <a:solidFill>
                  <a:srgbClr val="000000"/>
                </a:solidFill>
                <a:latin typeface="Trebuchet MS"/>
                <a:cs typeface="Trebuchet MS"/>
              </a:rPr>
              <a:t>+ 5,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47888" y="94102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Bakery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Flavor</a:t>
            </a:r>
          </a:p>
          <a:p>
            <a:r>
              <a:rPr lang="en-US" dirty="0" smtClean="0"/>
              <a:t>Number of layers</a:t>
            </a:r>
          </a:p>
          <a:p>
            <a:r>
              <a:rPr lang="en-US" dirty="0" smtClean="0"/>
              <a:t>Whether or not the cake is an ice cream cake</a:t>
            </a:r>
            <a:endParaRPr lang="en-US" dirty="0"/>
          </a:p>
        </p:txBody>
      </p:sp>
      <p:pic>
        <p:nvPicPr>
          <p:cNvPr id="4" name="Picture 3"/>
          <p:cNvPicPr>
            <a:picLocks noChangeAspect="1"/>
          </p:cNvPicPr>
          <p:nvPr/>
        </p:nvPicPr>
        <p:blipFill>
          <a:blip r:embed="rId3"/>
          <a:stretch>
            <a:fillRect/>
          </a:stretch>
        </p:blipFill>
        <p:spPr>
          <a:xfrm>
            <a:off x="4571999" y="1023177"/>
            <a:ext cx="3504789" cy="3504789"/>
          </a:xfrm>
          <a:prstGeom prst="rect">
            <a:avLst/>
          </a:prstGeom>
        </p:spPr>
      </p:pic>
    </p:spTree>
    <p:extLst>
      <p:ext uri="{BB962C8B-B14F-4D97-AF65-F5344CB8AC3E}">
        <p14:creationId xmlns:p14="http://schemas.microsoft.com/office/powerpoint/2010/main" val="141801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8" y="0"/>
            <a:ext cx="9191831" cy="6659592"/>
          </a:xfrm>
        </p:spPr>
      </p:pic>
      <p:sp>
        <p:nvSpPr>
          <p:cNvPr id="5" name="TextBox 4"/>
          <p:cNvSpPr txBox="1"/>
          <p:nvPr/>
        </p:nvSpPr>
        <p:spPr>
          <a:xfrm>
            <a:off x="2653368" y="1772997"/>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6" name="TextBox 5"/>
          <p:cNvSpPr txBox="1"/>
          <p:nvPr/>
        </p:nvSpPr>
        <p:spPr>
          <a:xfrm>
            <a:off x="2653367" y="2377896"/>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8" name="TextBox 7"/>
          <p:cNvSpPr txBox="1"/>
          <p:nvPr/>
        </p:nvSpPr>
        <p:spPr>
          <a:xfrm>
            <a:off x="2624593" y="2982795"/>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9" name="TextBox 8"/>
          <p:cNvSpPr txBox="1"/>
          <p:nvPr/>
        </p:nvSpPr>
        <p:spPr>
          <a:xfrm>
            <a:off x="1980230" y="4972530"/>
            <a:ext cx="6628932"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cake(“vanilla”, 4, true) </a:t>
            </a:r>
            <a:endParaRPr lang="en-US" sz="2400" b="1" dirty="0">
              <a:solidFill>
                <a:srgbClr val="000000"/>
              </a:solidFill>
              <a:latin typeface="Trebuchet MS"/>
              <a:cs typeface="Trebuchet MS"/>
            </a:endParaRPr>
          </a:p>
        </p:txBody>
      </p:sp>
      <p:sp>
        <p:nvSpPr>
          <p:cNvPr id="7" name="TextBox 6"/>
          <p:cNvSpPr txBox="1"/>
          <p:nvPr/>
        </p:nvSpPr>
        <p:spPr>
          <a:xfrm>
            <a:off x="1980230" y="5904035"/>
            <a:ext cx="6908800"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cake(“chocolate”, 8, false) </a:t>
            </a:r>
            <a:endParaRPr lang="en-US" sz="2400" b="1" dirty="0">
              <a:solidFill>
                <a:srgbClr val="000000"/>
              </a:solidFill>
              <a:latin typeface="Trebuchet MS"/>
              <a:cs typeface="Trebuchet MS"/>
            </a:endParaRPr>
          </a:p>
        </p:txBody>
      </p:sp>
    </p:spTree>
    <p:extLst>
      <p:ext uri="{BB962C8B-B14F-4D97-AF65-F5344CB8AC3E}">
        <p14:creationId xmlns:p14="http://schemas.microsoft.com/office/powerpoint/2010/main" val="11686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00"/>
            <a:ext cx="9144000" cy="5628618"/>
          </a:xfrm>
          <a:prstGeom prst="rect">
            <a:avLst/>
          </a:prstGeom>
        </p:spPr>
      </p:pic>
      <p:sp>
        <p:nvSpPr>
          <p:cNvPr id="9" name="TextBox 8"/>
          <p:cNvSpPr txBox="1"/>
          <p:nvPr/>
        </p:nvSpPr>
        <p:spPr>
          <a:xfrm>
            <a:off x="1980230" y="1082174"/>
            <a:ext cx="6628932"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cake(“vanilla”, 4, true) </a:t>
            </a:r>
            <a:endParaRPr lang="en-US" sz="2400" b="1" dirty="0">
              <a:solidFill>
                <a:srgbClr val="000000"/>
              </a:solidFill>
              <a:latin typeface="Trebuchet MS"/>
              <a:cs typeface="Trebuchet MS"/>
            </a:endParaRPr>
          </a:p>
        </p:txBody>
      </p:sp>
      <p:sp>
        <p:nvSpPr>
          <p:cNvPr id="7" name="TextBox 6"/>
          <p:cNvSpPr txBox="1"/>
          <p:nvPr/>
        </p:nvSpPr>
        <p:spPr>
          <a:xfrm>
            <a:off x="1980230" y="2016413"/>
            <a:ext cx="6908800"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cake(“chocolate”, 8, false) </a:t>
            </a:r>
            <a:endParaRPr lang="en-US" sz="2400" b="1" dirty="0">
              <a:solidFill>
                <a:srgbClr val="000000"/>
              </a:solidFill>
              <a:latin typeface="Trebuchet MS"/>
              <a:cs typeface="Trebuchet MS"/>
            </a:endParaRPr>
          </a:p>
        </p:txBody>
      </p:sp>
      <p:sp>
        <p:nvSpPr>
          <p:cNvPr id="10" name="TextBox 9"/>
          <p:cNvSpPr txBox="1"/>
          <p:nvPr/>
        </p:nvSpPr>
        <p:spPr>
          <a:xfrm>
            <a:off x="2900218" y="3962507"/>
            <a:ext cx="2868815" cy="461665"/>
          </a:xfrm>
          <a:prstGeom prst="rect">
            <a:avLst/>
          </a:prstGeom>
          <a:noFill/>
        </p:spPr>
        <p:txBody>
          <a:bodyPr wrap="square" rtlCol="0">
            <a:spAutoFit/>
          </a:bodyPr>
          <a:lstStyle/>
          <a:p>
            <a:r>
              <a:rPr lang="en-US" sz="2400" b="1" smtClean="0">
                <a:solidFill>
                  <a:srgbClr val="000000"/>
                </a:solidFill>
                <a:latin typeface="Trebuchet MS"/>
                <a:cs typeface="Trebuchet MS"/>
              </a:rPr>
              <a:t>cake2.flavor</a:t>
            </a:r>
            <a:endParaRPr lang="en-US" sz="2400" b="1" dirty="0">
              <a:solidFill>
                <a:srgbClr val="000000"/>
              </a:solidFill>
              <a:latin typeface="Trebuchet MS"/>
              <a:cs typeface="Trebuchet MS"/>
            </a:endParaRPr>
          </a:p>
        </p:txBody>
      </p:sp>
      <p:sp>
        <p:nvSpPr>
          <p:cNvPr id="11" name="TextBox 10"/>
          <p:cNvSpPr txBox="1"/>
          <p:nvPr/>
        </p:nvSpPr>
        <p:spPr>
          <a:xfrm>
            <a:off x="2900218" y="4663813"/>
            <a:ext cx="2868815"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cake2.layers</a:t>
            </a:r>
            <a:endParaRPr lang="en-US" sz="2400" b="1" dirty="0">
              <a:solidFill>
                <a:srgbClr val="000000"/>
              </a:solidFill>
              <a:latin typeface="Trebuchet MS"/>
              <a:cs typeface="Trebuchet MS"/>
            </a:endParaRPr>
          </a:p>
        </p:txBody>
      </p:sp>
      <p:sp>
        <p:nvSpPr>
          <p:cNvPr id="12" name="TextBox 11"/>
          <p:cNvSpPr txBox="1"/>
          <p:nvPr/>
        </p:nvSpPr>
        <p:spPr>
          <a:xfrm>
            <a:off x="2900218" y="5306080"/>
            <a:ext cx="2868815"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cake2.is-iceCream</a:t>
            </a:r>
            <a:endParaRPr lang="en-US" sz="2400" b="1" dirty="0">
              <a:solidFill>
                <a:srgbClr val="000000"/>
              </a:solidFill>
              <a:latin typeface="Trebuchet MS"/>
              <a:cs typeface="Trebuchet MS"/>
            </a:endParaRPr>
          </a:p>
        </p:txBody>
      </p:sp>
    </p:spTree>
    <p:extLst>
      <p:ext uri="{BB962C8B-B14F-4D97-AF65-F5344CB8AC3E}">
        <p14:creationId xmlns:p14="http://schemas.microsoft.com/office/powerpoint/2010/main" val="200653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err="1" smtClean="0"/>
              <a:t>Looooong</a:t>
            </a:r>
            <a:r>
              <a:rPr lang="en-US" dirty="0" smtClean="0"/>
              <a:t> bridge</a:t>
            </a:r>
          </a:p>
          <a:p>
            <a:pPr lvl="1"/>
            <a:r>
              <a:rPr lang="en-US" dirty="0" smtClean="0"/>
              <a:t>Algebra still key</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38889E-6 2.59259E-6 L 0.06128 0.00324 " pathEditMode="relative" rAng="0" ptsTypes="AA">
                                      <p:cBhvr>
                                        <p:cTn id="19" dur="2000" fill="hold"/>
                                        <p:tgtEl>
                                          <p:spTgt spid="7"/>
                                        </p:tgtEl>
                                        <p:attrNameLst>
                                          <p:attrName>ppt_x</p:attrName>
                                          <p:attrName>ppt_y</p:attrName>
                                        </p:attrNameLst>
                                      </p:cBhvr>
                                      <p:rCtr x="3056" y="16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t</a:t>
            </a:r>
            <a:r>
              <a:rPr lang="en-US" sz="2000" b="1" dirty="0" smtClean="0">
                <a:solidFill>
                  <a:srgbClr val="000000"/>
                </a:solidFill>
                <a:latin typeface="Trebuchet MS"/>
                <a:cs typeface="Trebuchet MS"/>
              </a:rPr>
              <a:t>aller-than</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a:solidFill>
                  <a:srgbClr val="000000"/>
                </a:solidFill>
                <a:latin typeface="Trebuchet MS"/>
                <a:cs typeface="Trebuchet MS"/>
              </a:rPr>
              <a:t>t</a:t>
            </a:r>
            <a:r>
              <a:rPr lang="en-US" sz="2400" b="1" smtClean="0">
                <a:solidFill>
                  <a:srgbClr val="000000"/>
                </a:solidFill>
                <a:latin typeface="Trebuchet MS"/>
                <a:cs typeface="Trebuchet MS"/>
              </a:rPr>
              <a:t>aller-than</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t</a:t>
            </a:r>
            <a:r>
              <a:rPr lang="en-US" sz="2400" b="1" dirty="0" smtClean="0">
                <a:solidFill>
                  <a:srgbClr val="000000"/>
                </a:solidFill>
                <a:latin typeface="Trebuchet MS"/>
                <a:cs typeface="Trebuchet MS"/>
              </a:rPr>
              <a:t>aller-than</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6" y="1410436"/>
            <a:ext cx="8198555" cy="830997"/>
          </a:xfrm>
          <a:prstGeom prst="rect">
            <a:avLst/>
          </a:prstGeom>
          <a:noFill/>
        </p:spPr>
        <p:txBody>
          <a:bodyPr wrap="square" rtlCol="0">
            <a:spAutoFit/>
          </a:bodyPr>
          <a:lstStyle/>
          <a:p>
            <a:r>
              <a:rPr lang="en-US" sz="2400" b="1" dirty="0">
                <a:solidFill>
                  <a:srgbClr val="000000"/>
                </a:solidFill>
                <a:latin typeface="Trebuchet MS"/>
                <a:cs typeface="Trebuchet MS"/>
              </a:rPr>
              <a:t>Consumes </a:t>
            </a:r>
            <a:r>
              <a:rPr lang="en-US" sz="2400" b="1" dirty="0" smtClean="0">
                <a:solidFill>
                  <a:srgbClr val="000000"/>
                </a:solidFill>
                <a:latin typeface="Trebuchet MS"/>
                <a:cs typeface="Trebuchet MS"/>
              </a:rPr>
              <a:t>two </a:t>
            </a:r>
            <a:r>
              <a:rPr lang="en-US" sz="2400" b="1" dirty="0" err="1" smtClean="0">
                <a:solidFill>
                  <a:srgbClr val="000000"/>
                </a:solidFill>
                <a:latin typeface="Trebuchet MS"/>
                <a:cs typeface="Trebuchet MS"/>
              </a:rPr>
              <a:t>CakeTypes</a:t>
            </a:r>
            <a:r>
              <a:rPr lang="en-US" sz="2400" b="1" dirty="0" smtClean="0">
                <a:solidFill>
                  <a:srgbClr val="000000"/>
                </a:solidFill>
                <a:latin typeface="Trebuchet MS"/>
                <a:cs typeface="Trebuchet MS"/>
              </a:rPr>
              <a:t> and asks if the number of layers in the first </a:t>
            </a:r>
            <a:r>
              <a:rPr lang="en-US" sz="2400" b="1" dirty="0" err="1" smtClean="0">
                <a:solidFill>
                  <a:srgbClr val="000000"/>
                </a:solidFill>
                <a:latin typeface="Trebuchet MS"/>
                <a:cs typeface="Trebuchet MS"/>
              </a:rPr>
              <a:t>CakeType</a:t>
            </a:r>
            <a:r>
              <a:rPr lang="en-US" sz="2400" b="1" dirty="0" smtClean="0">
                <a:solidFill>
                  <a:srgbClr val="000000"/>
                </a:solidFill>
                <a:latin typeface="Trebuchet MS"/>
                <a:cs typeface="Trebuchet MS"/>
              </a:rPr>
              <a:t> is greater than the second</a:t>
            </a:r>
            <a:endParaRPr lang="en-US" sz="2400" b="1" dirty="0">
              <a:solidFill>
                <a:srgbClr val="000000"/>
              </a:solidFill>
              <a:latin typeface="Trebuchet MS"/>
              <a:cs typeface="Trebuchet MS"/>
            </a:endParaRPr>
          </a:p>
        </p:txBody>
      </p:sp>
      <p:sp>
        <p:nvSpPr>
          <p:cNvPr id="12" name="TextBox 11"/>
          <p:cNvSpPr txBox="1"/>
          <p:nvPr/>
        </p:nvSpPr>
        <p:spPr>
          <a:xfrm>
            <a:off x="3199825" y="790844"/>
            <a:ext cx="3414889"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CakeType</a:t>
            </a:r>
            <a:r>
              <a:rPr lang="en-US" sz="2400" b="1" dirty="0" smtClean="0">
                <a:solidFill>
                  <a:srgbClr val="000000"/>
                </a:solidFill>
                <a:latin typeface="Trebuchet MS"/>
                <a:cs typeface="Trebuchet MS"/>
              </a:rPr>
              <a:t>, </a:t>
            </a:r>
            <a:r>
              <a:rPr lang="en-US" sz="2400" b="1" dirty="0" err="1" smtClean="0">
                <a:solidFill>
                  <a:srgbClr val="000000"/>
                </a:solidFill>
                <a:latin typeface="Trebuchet MS"/>
                <a:cs typeface="Trebuchet MS"/>
              </a:rPr>
              <a:t>CakeType</a:t>
            </a:r>
            <a:endParaRPr lang="en-US" sz="2400" b="1" dirty="0">
              <a:solidFill>
                <a:srgbClr val="000000"/>
              </a:solidFill>
              <a:latin typeface="Trebuchet MS"/>
              <a:cs typeface="Trebuchet MS"/>
            </a:endParaRPr>
          </a:p>
        </p:txBody>
      </p:sp>
      <p:sp>
        <p:nvSpPr>
          <p:cNvPr id="13" name="TextBox 12"/>
          <p:cNvSpPr txBox="1"/>
          <p:nvPr/>
        </p:nvSpPr>
        <p:spPr>
          <a:xfrm>
            <a:off x="3137496" y="3189580"/>
            <a:ext cx="5693834" cy="338554"/>
          </a:xfrm>
          <a:prstGeom prst="rect">
            <a:avLst/>
          </a:prstGeom>
          <a:noFill/>
        </p:spPr>
        <p:txBody>
          <a:bodyPr wrap="square" rtlCol="0">
            <a:spAutoFit/>
          </a:bodyPr>
          <a:lstStyle/>
          <a:p>
            <a:r>
              <a:rPr lang="en-US" sz="1600" b="1" dirty="0" smtClean="0">
                <a:solidFill>
                  <a:srgbClr val="000000"/>
                </a:solidFill>
                <a:latin typeface="Trebuchet MS"/>
                <a:cs typeface="Trebuchet MS"/>
              </a:rPr>
              <a:t>birthday-cake, </a:t>
            </a:r>
            <a:r>
              <a:rPr lang="en-US" sz="1600" b="1" dirty="0" err="1" smtClean="0">
                <a:solidFill>
                  <a:srgbClr val="000000"/>
                </a:solidFill>
                <a:latin typeface="Trebuchet MS"/>
                <a:cs typeface="Trebuchet MS"/>
              </a:rPr>
              <a:t>pb</a:t>
            </a:r>
            <a:r>
              <a:rPr lang="en-US" sz="1600" b="1" dirty="0" smtClean="0">
                <a:solidFill>
                  <a:srgbClr val="000000"/>
                </a:solidFill>
                <a:latin typeface="Trebuchet MS"/>
                <a:cs typeface="Trebuchet MS"/>
              </a:rPr>
              <a:t>-cake</a:t>
            </a:r>
            <a:endParaRPr lang="en-US" sz="1600" b="1" dirty="0">
              <a:solidFill>
                <a:srgbClr val="000000"/>
              </a:solidFill>
              <a:latin typeface="Trebuchet MS"/>
              <a:cs typeface="Trebuchet MS"/>
            </a:endParaRPr>
          </a:p>
        </p:txBody>
      </p:sp>
      <p:sp>
        <p:nvSpPr>
          <p:cNvPr id="14" name="TextBox 13"/>
          <p:cNvSpPr txBox="1"/>
          <p:nvPr/>
        </p:nvSpPr>
        <p:spPr>
          <a:xfrm>
            <a:off x="2242267" y="3786437"/>
            <a:ext cx="6169352" cy="461665"/>
          </a:xfrm>
          <a:prstGeom prst="rect">
            <a:avLst/>
          </a:prstGeom>
          <a:noFill/>
        </p:spPr>
        <p:txBody>
          <a:bodyPr wrap="square" rtlCol="0">
            <a:spAutoFit/>
          </a:bodyPr>
          <a:lstStyle/>
          <a:p>
            <a:r>
              <a:rPr lang="en-US" sz="2400" b="1" dirty="0" smtClean="0">
                <a:solidFill>
                  <a:srgbClr val="000000"/>
                </a:solidFill>
                <a:latin typeface="Trebuchet MS"/>
                <a:cs typeface="Trebuchet MS"/>
              </a:rPr>
              <a:t>birthday-</a:t>
            </a:r>
            <a:r>
              <a:rPr lang="en-US" sz="2400" b="1" dirty="0" err="1" smtClean="0">
                <a:solidFill>
                  <a:srgbClr val="000000"/>
                </a:solidFill>
                <a:latin typeface="Trebuchet MS"/>
                <a:cs typeface="Trebuchet MS"/>
              </a:rPr>
              <a:t>cake.layers</a:t>
            </a:r>
            <a:r>
              <a:rPr lang="en-US" sz="2400" b="1" dirty="0" smtClean="0">
                <a:solidFill>
                  <a:srgbClr val="000000"/>
                </a:solidFill>
                <a:latin typeface="Trebuchet MS"/>
                <a:cs typeface="Trebuchet MS"/>
              </a:rPr>
              <a:t> &gt; </a:t>
            </a:r>
            <a:r>
              <a:rPr lang="en-US" sz="2400" b="1" dirty="0" err="1" smtClean="0">
                <a:solidFill>
                  <a:srgbClr val="000000"/>
                </a:solidFill>
                <a:latin typeface="Trebuchet MS"/>
                <a:cs typeface="Trebuchet MS"/>
              </a:rPr>
              <a:t>pb-cake.layers</a:t>
            </a:r>
            <a:endParaRPr lang="en-US" sz="2400" b="1" dirty="0">
              <a:solidFill>
                <a:srgbClr val="000000"/>
              </a:solidFill>
              <a:latin typeface="Trebuchet MS"/>
              <a:cs typeface="Trebuchet MS"/>
            </a:endParaRPr>
          </a:p>
        </p:txBody>
      </p:sp>
      <p:sp>
        <p:nvSpPr>
          <p:cNvPr id="15" name="TextBox 14"/>
          <p:cNvSpPr txBox="1"/>
          <p:nvPr/>
        </p:nvSpPr>
        <p:spPr>
          <a:xfrm>
            <a:off x="3137496" y="4694174"/>
            <a:ext cx="3196854" cy="338554"/>
          </a:xfrm>
          <a:prstGeom prst="rect">
            <a:avLst/>
          </a:prstGeom>
          <a:noFill/>
        </p:spPr>
        <p:txBody>
          <a:bodyPr wrap="square" rtlCol="0">
            <a:spAutoFit/>
          </a:bodyPr>
          <a:lstStyle/>
          <a:p>
            <a:r>
              <a:rPr lang="en-US" sz="1600" b="1" smtClean="0">
                <a:solidFill>
                  <a:srgbClr val="000000"/>
                </a:solidFill>
                <a:latin typeface="Trebuchet MS"/>
                <a:cs typeface="Trebuchet MS"/>
              </a:rPr>
              <a:t>wedding-cake, strawberry-cake </a:t>
            </a:r>
            <a:endParaRPr lang="en-US" sz="1600" b="1" dirty="0">
              <a:solidFill>
                <a:srgbClr val="000000"/>
              </a:solidFill>
              <a:latin typeface="Trebuchet MS"/>
              <a:cs typeface="Trebuchet MS"/>
            </a:endParaRPr>
          </a:p>
        </p:txBody>
      </p:sp>
      <p:sp>
        <p:nvSpPr>
          <p:cNvPr id="17" name="TextBox 16"/>
          <p:cNvSpPr txBox="1"/>
          <p:nvPr/>
        </p:nvSpPr>
        <p:spPr>
          <a:xfrm>
            <a:off x="1925353" y="5341681"/>
            <a:ext cx="6905977" cy="461665"/>
          </a:xfrm>
          <a:prstGeom prst="rect">
            <a:avLst/>
          </a:prstGeom>
          <a:noFill/>
        </p:spPr>
        <p:txBody>
          <a:bodyPr wrap="square" rtlCol="0">
            <a:spAutoFit/>
          </a:bodyPr>
          <a:lstStyle/>
          <a:p>
            <a:r>
              <a:rPr lang="en-US" sz="2400" b="1" dirty="0" smtClean="0">
                <a:solidFill>
                  <a:srgbClr val="000000"/>
                </a:solidFill>
                <a:latin typeface="Trebuchet MS"/>
                <a:cs typeface="Trebuchet MS"/>
              </a:rPr>
              <a:t>wedding-</a:t>
            </a:r>
            <a:r>
              <a:rPr lang="en-US" sz="2400" b="1" dirty="0" err="1" smtClean="0">
                <a:solidFill>
                  <a:srgbClr val="000000"/>
                </a:solidFill>
                <a:latin typeface="Trebuchet MS"/>
                <a:cs typeface="Trebuchet MS"/>
              </a:rPr>
              <a:t>cake.layers</a:t>
            </a:r>
            <a:r>
              <a:rPr lang="en-US" sz="2400" b="1" dirty="0" smtClean="0">
                <a:solidFill>
                  <a:srgbClr val="000000"/>
                </a:solidFill>
                <a:latin typeface="Trebuchet MS"/>
                <a:cs typeface="Trebuchet MS"/>
              </a:rPr>
              <a:t> &gt; strawberry-</a:t>
            </a:r>
            <a:r>
              <a:rPr lang="en-US" sz="2400" b="1" dirty="0" err="1" smtClean="0">
                <a:solidFill>
                  <a:srgbClr val="000000"/>
                </a:solidFill>
                <a:latin typeface="Trebuchet MS"/>
                <a:cs typeface="Trebuchet MS"/>
              </a:rPr>
              <a:t>cake.layers</a:t>
            </a:r>
            <a:endParaRPr lang="en-US" sz="2400" b="1" dirty="0">
              <a:solidFill>
                <a:srgbClr val="000000"/>
              </a:solidFill>
              <a:latin typeface="Trebuchet MS"/>
              <a:cs typeface="Trebuchet MS"/>
            </a:endParaRPr>
          </a:p>
        </p:txBody>
      </p:sp>
      <p:sp>
        <p:nvSpPr>
          <p:cNvPr id="18" name="Oval 17"/>
          <p:cNvSpPr/>
          <p:nvPr/>
        </p:nvSpPr>
        <p:spPr>
          <a:xfrm rot="16200000">
            <a:off x="3554829" y="2731743"/>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44931" y="4265303"/>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897467" y="812070"/>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74434" y="3911152"/>
            <a:ext cx="2045482" cy="737638"/>
          </a:xfrm>
          <a:prstGeom prst="wedgeEllipseCallout">
            <a:avLst>
              <a:gd name="adj1" fmla="val 130965"/>
              <a:gd name="adj2" fmla="val 137448"/>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smtClean="0">
                <a:solidFill>
                  <a:srgbClr val="FFFFFF"/>
                </a:solidFill>
                <a:latin typeface="Trebuchet MS"/>
                <a:cs typeface="Trebuchet MS"/>
              </a:rPr>
              <a:t>a-cake1</a:t>
            </a:r>
            <a:endParaRPr lang="en-US" sz="2600" b="1" dirty="0">
              <a:solidFill>
                <a:srgbClr val="FFFFFF"/>
              </a:solidFill>
              <a:latin typeface="Trebuchet MS"/>
              <a:cs typeface="Trebuchet MS"/>
            </a:endParaRPr>
          </a:p>
        </p:txBody>
      </p:sp>
      <p:sp>
        <p:nvSpPr>
          <p:cNvPr id="27" name="Oval 26"/>
          <p:cNvSpPr/>
          <p:nvPr/>
        </p:nvSpPr>
        <p:spPr>
          <a:xfrm rot="16200000">
            <a:off x="3086507" y="3017298"/>
            <a:ext cx="533402" cy="2055395"/>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2768170" y="4539858"/>
            <a:ext cx="533402" cy="207797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rot="16200000">
            <a:off x="4867514" y="276335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rot="16200000">
            <a:off x="5155525" y="4035839"/>
            <a:ext cx="533402" cy="164780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5936345" y="3435801"/>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6185893" y="4370024"/>
            <a:ext cx="533402" cy="244394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Callout 31"/>
          <p:cNvSpPr/>
          <p:nvPr/>
        </p:nvSpPr>
        <p:spPr>
          <a:xfrm>
            <a:off x="7295894" y="2693206"/>
            <a:ext cx="1776586" cy="737638"/>
          </a:xfrm>
          <a:prstGeom prst="wedgeEllipseCallout">
            <a:avLst>
              <a:gd name="adj1" fmla="val -110042"/>
              <a:gd name="adj2" fmla="val 29366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31" name="Oval Callout 30"/>
          <p:cNvSpPr/>
          <p:nvPr/>
        </p:nvSpPr>
        <p:spPr>
          <a:xfrm>
            <a:off x="7213843" y="2683918"/>
            <a:ext cx="1847032" cy="737638"/>
          </a:xfrm>
          <a:prstGeom prst="wedgeEllipseCallout">
            <a:avLst>
              <a:gd name="adj1" fmla="val -134505"/>
              <a:gd name="adj2" fmla="val 63028"/>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latin typeface="Trebuchet MS"/>
                <a:cs typeface="Trebuchet MS"/>
              </a:rPr>
              <a:t>a</a:t>
            </a:r>
            <a:r>
              <a:rPr lang="en-US" sz="2000" b="1" smtClean="0">
                <a:solidFill>
                  <a:srgbClr val="000000"/>
                </a:solidFill>
                <a:latin typeface="Trebuchet MS"/>
                <a:cs typeface="Trebuchet MS"/>
              </a:rPr>
              <a:t>-cake2</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2956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dissolve">
                                      <p:cBhvr>
                                        <p:cTn id="8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26" grpId="0" animBg="1"/>
      <p:bldP spid="29" grpId="0" animBg="1"/>
      <p:bldP spid="30" grpId="0" animBg="1"/>
      <p:bldP spid="32"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w</a:t>
            </a:r>
            <a:r>
              <a:rPr lang="en-US" sz="2000" b="1" dirty="0" smtClean="0">
                <a:solidFill>
                  <a:srgbClr val="000000"/>
                </a:solidFill>
                <a:latin typeface="Trebuchet MS"/>
                <a:cs typeface="Trebuchet MS"/>
              </a:rPr>
              <a:t>ill-melt</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7" y="1482277"/>
            <a:ext cx="7761110" cy="707886"/>
          </a:xfrm>
          <a:prstGeom prst="rect">
            <a:avLst/>
          </a:prstGeom>
          <a:noFill/>
        </p:spPr>
        <p:txBody>
          <a:bodyPr wrap="square" rtlCol="0">
            <a:spAutoFit/>
          </a:bodyPr>
          <a:lstStyle/>
          <a:p>
            <a:r>
              <a:rPr lang="en-US" sz="2000" b="1" dirty="0">
                <a:solidFill>
                  <a:srgbClr val="000000"/>
                </a:solidFill>
                <a:latin typeface="Trebuchet MS"/>
                <a:cs typeface="Trebuchet MS"/>
              </a:rPr>
              <a:t>Consumes a </a:t>
            </a:r>
            <a:r>
              <a:rPr lang="en-US" sz="2000" b="1" dirty="0" err="1" smtClean="0">
                <a:solidFill>
                  <a:srgbClr val="000000"/>
                </a:solidFill>
                <a:latin typeface="Trebuchet MS"/>
                <a:cs typeface="Trebuchet MS"/>
              </a:rPr>
              <a:t>CakeType</a:t>
            </a:r>
            <a:r>
              <a:rPr lang="en-US" sz="2000" b="1" dirty="0" smtClean="0">
                <a:solidFill>
                  <a:srgbClr val="000000"/>
                </a:solidFill>
                <a:latin typeface="Trebuchet MS"/>
                <a:cs typeface="Trebuchet MS"/>
              </a:rPr>
              <a:t> </a:t>
            </a:r>
            <a:r>
              <a:rPr lang="en-US" sz="2000" b="1" dirty="0">
                <a:solidFill>
                  <a:srgbClr val="000000"/>
                </a:solidFill>
                <a:latin typeface="Trebuchet MS"/>
                <a:cs typeface="Trebuchet MS"/>
              </a:rPr>
              <a:t>and </a:t>
            </a:r>
            <a:r>
              <a:rPr lang="en-US" sz="2000" b="1" dirty="0" smtClean="0">
                <a:solidFill>
                  <a:srgbClr val="000000"/>
                </a:solidFill>
                <a:latin typeface="Trebuchet MS"/>
                <a:cs typeface="Trebuchet MS"/>
              </a:rPr>
              <a:t>temp, asks if the temp is greater than 32 degrees AND if the Cake is an ice cream cake </a:t>
            </a:r>
            <a:endParaRPr lang="en-US" sz="2000" b="1" dirty="0">
              <a:solidFill>
                <a:srgbClr val="000000"/>
              </a:solidFill>
              <a:latin typeface="Trebuchet MS"/>
              <a:cs typeface="Trebuchet MS"/>
            </a:endParaRPr>
          </a:p>
        </p:txBody>
      </p:sp>
      <p:sp>
        <p:nvSpPr>
          <p:cNvPr id="12" name="TextBox 11"/>
          <p:cNvSpPr txBox="1"/>
          <p:nvPr/>
        </p:nvSpPr>
        <p:spPr>
          <a:xfrm>
            <a:off x="3422745" y="776645"/>
            <a:ext cx="3414889" cy="461665"/>
          </a:xfrm>
          <a:prstGeom prst="rect">
            <a:avLst/>
          </a:prstGeom>
          <a:noFill/>
        </p:spPr>
        <p:txBody>
          <a:bodyPr wrap="square" rtlCol="0">
            <a:spAutoFit/>
          </a:bodyPr>
          <a:lstStyle/>
          <a:p>
            <a:r>
              <a:rPr lang="en-US" sz="2400" b="1" smtClean="0">
                <a:solidFill>
                  <a:srgbClr val="000000"/>
                </a:solidFill>
                <a:latin typeface="Trebuchet MS"/>
                <a:cs typeface="Trebuchet MS"/>
              </a:rPr>
              <a:t>CakeType</a:t>
            </a:r>
            <a:r>
              <a:rPr lang="en-US" sz="2400" b="1" dirty="0" smtClean="0">
                <a:solidFill>
                  <a:srgbClr val="000000"/>
                </a:solidFill>
                <a:latin typeface="Trebuchet MS"/>
                <a:cs typeface="Trebuchet MS"/>
              </a:rPr>
              <a:t>, Number</a:t>
            </a:r>
            <a:endParaRPr lang="en-US" sz="2400" b="1" dirty="0">
              <a:solidFill>
                <a:srgbClr val="000000"/>
              </a:solidFill>
              <a:latin typeface="Trebuchet MS"/>
              <a:cs typeface="Trebuchet MS"/>
            </a:endParaRPr>
          </a:p>
        </p:txBody>
      </p:sp>
      <p:sp>
        <p:nvSpPr>
          <p:cNvPr id="13" name="TextBox 12"/>
          <p:cNvSpPr txBox="1"/>
          <p:nvPr/>
        </p:nvSpPr>
        <p:spPr>
          <a:xfrm>
            <a:off x="3515076" y="3055424"/>
            <a:ext cx="1907824"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 75</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(75 &gt; 32) and cake1.is-iceCream</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 29 </a:t>
            </a:r>
            <a:endParaRPr lang="en-US" sz="2400" b="1" dirty="0">
              <a:solidFill>
                <a:srgbClr val="000000"/>
              </a:solidFill>
              <a:latin typeface="Trebuchet MS"/>
              <a:cs typeface="Trebuchet MS"/>
            </a:endParaRPr>
          </a:p>
        </p:txBody>
      </p:sp>
      <p:sp>
        <p:nvSpPr>
          <p:cNvPr id="17" name="TextBox 16"/>
          <p:cNvSpPr txBox="1"/>
          <p:nvPr/>
        </p:nvSpPr>
        <p:spPr>
          <a:xfrm>
            <a:off x="2436767"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(29 &gt; 32) and cake2.is-iceCream</a:t>
            </a:r>
            <a:endParaRPr lang="en-US" sz="2400" b="1" dirty="0">
              <a:solidFill>
                <a:srgbClr val="000000"/>
              </a:solidFill>
              <a:latin typeface="Trebuchet MS"/>
              <a:cs typeface="Trebuchet MS"/>
            </a:endParaRPr>
          </a:p>
        </p:txBody>
      </p:sp>
      <p:sp>
        <p:nvSpPr>
          <p:cNvPr id="18" name="Oval 17"/>
          <p:cNvSpPr/>
          <p:nvPr/>
        </p:nvSpPr>
        <p:spPr>
          <a:xfrm rot="16200000">
            <a:off x="3822284" y="2748214"/>
            <a:ext cx="461665" cy="1076083"/>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28368" y="4410952"/>
            <a:ext cx="461666" cy="897578"/>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66828" y="723163"/>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4681539" y="3537601"/>
            <a:ext cx="490714" cy="992009"/>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4696177" y="4985103"/>
            <a:ext cx="533403" cy="106397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92065" y="3055424"/>
            <a:ext cx="76219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540000" y="5322127"/>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42633" y="3842329"/>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268418" y="4633148"/>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Callout 32"/>
          <p:cNvSpPr/>
          <p:nvPr/>
        </p:nvSpPr>
        <p:spPr>
          <a:xfrm>
            <a:off x="7035800" y="2746073"/>
            <a:ext cx="1409699" cy="616045"/>
          </a:xfrm>
          <a:prstGeom prst="wedgeEllipseCallout">
            <a:avLst>
              <a:gd name="adj1" fmla="val -349130"/>
              <a:gd name="adj2" fmla="val 143721"/>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000000"/>
              </a:solidFill>
            </a:endParaRPr>
          </a:p>
        </p:txBody>
      </p:sp>
      <p:sp>
        <p:nvSpPr>
          <p:cNvPr id="35" name="Oval Callout 34"/>
          <p:cNvSpPr/>
          <p:nvPr/>
        </p:nvSpPr>
        <p:spPr>
          <a:xfrm>
            <a:off x="7035800" y="2747401"/>
            <a:ext cx="1409699" cy="616045"/>
          </a:xfrm>
          <a:prstGeom prst="wedgeEllipseCallout">
            <a:avLst>
              <a:gd name="adj1" fmla="val -330211"/>
              <a:gd name="adj2" fmla="val 389045"/>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temp</a:t>
            </a:r>
            <a:endParaRPr lang="en-US" sz="2400" b="1" dirty="0">
              <a:solidFill>
                <a:srgbClr val="000000"/>
              </a:solidFill>
            </a:endParaRPr>
          </a:p>
        </p:txBody>
      </p:sp>
    </p:spTree>
    <p:extLst>
      <p:ext uri="{BB962C8B-B14F-4D97-AF65-F5344CB8AC3E}">
        <p14:creationId xmlns:p14="http://schemas.microsoft.com/office/powerpoint/2010/main" val="10812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dissolv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30" grpId="0" animBg="1"/>
      <p:bldP spid="31" grpId="0" animBg="1"/>
      <p:bldP spid="32" grpId="0" animBg="1"/>
      <p:bldP spid="33"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Animating a Sunset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6200" y="1080165"/>
            <a:ext cx="4064000" cy="30480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14" y="4370130"/>
            <a:ext cx="8303394" cy="2148312"/>
          </a:xfrm>
          <a:prstGeom prst="rect">
            <a:avLst/>
          </a:prstGeom>
        </p:spPr>
      </p:pic>
    </p:spTree>
    <p:extLst>
      <p:ext uri="{BB962C8B-B14F-4D97-AF65-F5344CB8AC3E}">
        <p14:creationId xmlns:p14="http://schemas.microsoft.com/office/powerpoint/2010/main" val="2136047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93" y="789052"/>
            <a:ext cx="9290956" cy="5063108"/>
          </a:xfrm>
        </p:spPr>
      </p:pic>
      <p:sp>
        <p:nvSpPr>
          <p:cNvPr id="3" name="TextBox 2"/>
          <p:cNvSpPr txBox="1"/>
          <p:nvPr/>
        </p:nvSpPr>
        <p:spPr>
          <a:xfrm>
            <a:off x="61992" y="1452062"/>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Sun’s </a:t>
            </a:r>
            <a:r>
              <a:rPr lang="en-US" sz="2000" b="1" dirty="0" smtClean="0">
                <a:solidFill>
                  <a:srgbClr val="000000"/>
                </a:solidFill>
                <a:latin typeface="Trebuchet MS"/>
                <a:cs typeface="Trebuchet MS"/>
              </a:rPr>
              <a:t>x-</a:t>
            </a:r>
            <a:r>
              <a:rPr lang="en-US" sz="2000" b="1" dirty="0" err="1" smtClean="0">
                <a:solidFill>
                  <a:srgbClr val="000000"/>
                </a:solidFill>
                <a:latin typeface="Trebuchet MS"/>
                <a:cs typeface="Trebuchet MS"/>
              </a:rPr>
              <a:t>coord</a:t>
            </a:r>
            <a:endParaRPr lang="en-US" sz="2000" b="1" dirty="0">
              <a:solidFill>
                <a:srgbClr val="000000"/>
              </a:solidFill>
              <a:latin typeface="Trebuchet MS"/>
              <a:cs typeface="Trebuchet MS"/>
            </a:endParaRPr>
          </a:p>
        </p:txBody>
      </p:sp>
      <p:sp>
        <p:nvSpPr>
          <p:cNvPr id="5" name="TextBox 4"/>
          <p:cNvSpPr txBox="1"/>
          <p:nvPr/>
        </p:nvSpPr>
        <p:spPr>
          <a:xfrm>
            <a:off x="61993" y="1852172"/>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Sun’s </a:t>
            </a:r>
            <a:r>
              <a:rPr lang="en-US" sz="2000" b="1" dirty="0" smtClean="0">
                <a:solidFill>
                  <a:srgbClr val="000000"/>
                </a:solidFill>
                <a:latin typeface="Trebuchet MS"/>
                <a:cs typeface="Trebuchet MS"/>
              </a:rPr>
              <a:t>y-</a:t>
            </a:r>
            <a:r>
              <a:rPr lang="en-US" sz="2000" b="1" dirty="0" err="1" smtClean="0">
                <a:solidFill>
                  <a:srgbClr val="000000"/>
                </a:solidFill>
                <a:latin typeface="Trebuchet MS"/>
                <a:cs typeface="Trebuchet MS"/>
              </a:rPr>
              <a:t>coord</a:t>
            </a:r>
            <a:endParaRPr lang="en-US" sz="2000" b="1" dirty="0">
              <a:solidFill>
                <a:srgbClr val="000000"/>
              </a:solidFill>
              <a:latin typeface="Trebuchet MS"/>
              <a:cs typeface="Trebuchet MS"/>
            </a:endParaRPr>
          </a:p>
        </p:txBody>
      </p:sp>
      <p:sp>
        <p:nvSpPr>
          <p:cNvPr id="6" name="TextBox 5"/>
          <p:cNvSpPr txBox="1"/>
          <p:nvPr/>
        </p:nvSpPr>
        <p:spPr>
          <a:xfrm>
            <a:off x="2492079" y="1452062"/>
            <a:ext cx="5853899" cy="400110"/>
          </a:xfrm>
          <a:prstGeom prst="rect">
            <a:avLst/>
          </a:prstGeom>
          <a:noFill/>
        </p:spPr>
        <p:txBody>
          <a:bodyPr wrap="square" rtlCol="0">
            <a:spAutoFit/>
          </a:bodyPr>
          <a:lstStyle/>
          <a:p>
            <a:r>
              <a:rPr lang="en-US" sz="2000" b="1" dirty="0" smtClean="0">
                <a:solidFill>
                  <a:srgbClr val="000000"/>
                </a:solidFill>
                <a:latin typeface="Trebuchet MS"/>
                <a:cs typeface="Trebuchet MS"/>
              </a:rPr>
              <a:t>Increases as sun moves across the sky</a:t>
            </a:r>
            <a:endParaRPr lang="en-US" sz="2000" b="1" dirty="0">
              <a:solidFill>
                <a:srgbClr val="000000"/>
              </a:solidFill>
              <a:latin typeface="Trebuchet MS"/>
              <a:cs typeface="Trebuchet MS"/>
            </a:endParaRPr>
          </a:p>
        </p:txBody>
      </p:sp>
      <p:sp>
        <p:nvSpPr>
          <p:cNvPr id="7" name="TextBox 6"/>
          <p:cNvSpPr txBox="1"/>
          <p:nvPr/>
        </p:nvSpPr>
        <p:spPr>
          <a:xfrm>
            <a:off x="2492079" y="1852172"/>
            <a:ext cx="5853899" cy="400110"/>
          </a:xfrm>
          <a:prstGeom prst="rect">
            <a:avLst/>
          </a:prstGeom>
          <a:noFill/>
        </p:spPr>
        <p:txBody>
          <a:bodyPr wrap="square" rtlCol="0">
            <a:spAutoFit/>
          </a:bodyPr>
          <a:lstStyle/>
          <a:p>
            <a:r>
              <a:rPr lang="en-US" sz="2000" b="1" dirty="0" smtClean="0">
                <a:solidFill>
                  <a:srgbClr val="000000"/>
                </a:solidFill>
                <a:latin typeface="Trebuchet MS"/>
                <a:cs typeface="Trebuchet MS"/>
              </a:rPr>
              <a:t>Decreases as sun falls in the sky</a:t>
            </a:r>
            <a:endParaRPr lang="en-US" sz="2000" b="1" dirty="0">
              <a:solidFill>
                <a:srgbClr val="000000"/>
              </a:solidFill>
              <a:latin typeface="Trebuchet MS"/>
              <a:cs typeface="Trebuchet MS"/>
            </a:endParaRPr>
          </a:p>
        </p:txBody>
      </p:sp>
      <p:sp>
        <p:nvSpPr>
          <p:cNvPr id="8" name="TextBox 7"/>
          <p:cNvSpPr txBox="1"/>
          <p:nvPr/>
        </p:nvSpPr>
        <p:spPr>
          <a:xfrm>
            <a:off x="1311672" y="4099379"/>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x</a:t>
            </a:r>
          </a:p>
        </p:txBody>
      </p:sp>
      <p:sp>
        <p:nvSpPr>
          <p:cNvPr id="9" name="TextBox 8"/>
          <p:cNvSpPr txBox="1"/>
          <p:nvPr/>
        </p:nvSpPr>
        <p:spPr>
          <a:xfrm>
            <a:off x="1311671" y="4499489"/>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y</a:t>
            </a:r>
            <a:endParaRPr lang="en-US" sz="2000" b="1" dirty="0">
              <a:solidFill>
                <a:srgbClr val="000000"/>
              </a:solidFill>
              <a:latin typeface="Trebuchet MS"/>
              <a:cs typeface="Trebuchet MS"/>
            </a:endParaRPr>
          </a:p>
        </p:txBody>
      </p:sp>
      <p:sp>
        <p:nvSpPr>
          <p:cNvPr id="10" name="TextBox 9"/>
          <p:cNvSpPr txBox="1"/>
          <p:nvPr/>
        </p:nvSpPr>
        <p:spPr>
          <a:xfrm>
            <a:off x="4925741" y="4099379"/>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Number</a:t>
            </a:r>
            <a:endParaRPr lang="en-US" sz="2000" b="1" dirty="0">
              <a:solidFill>
                <a:srgbClr val="000000"/>
              </a:solidFill>
              <a:latin typeface="Trebuchet MS"/>
              <a:cs typeface="Trebuchet MS"/>
            </a:endParaRPr>
          </a:p>
        </p:txBody>
      </p:sp>
      <p:sp>
        <p:nvSpPr>
          <p:cNvPr id="11" name="TextBox 10"/>
          <p:cNvSpPr txBox="1"/>
          <p:nvPr/>
        </p:nvSpPr>
        <p:spPr>
          <a:xfrm>
            <a:off x="4925789" y="4499489"/>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Number</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3173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270" y="0"/>
            <a:ext cx="6680717" cy="6581890"/>
          </a:xfrm>
        </p:spPr>
      </p:pic>
      <p:sp>
        <p:nvSpPr>
          <p:cNvPr id="3" name="TextBox 2"/>
          <p:cNvSpPr txBox="1"/>
          <p:nvPr/>
        </p:nvSpPr>
        <p:spPr>
          <a:xfrm>
            <a:off x="2099414" y="408528"/>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5" name="TextBox 4"/>
          <p:cNvSpPr txBox="1"/>
          <p:nvPr/>
        </p:nvSpPr>
        <p:spPr>
          <a:xfrm>
            <a:off x="4208569" y="408528"/>
            <a:ext cx="4367007" cy="400110"/>
          </a:xfrm>
          <a:prstGeom prst="rect">
            <a:avLst/>
          </a:prstGeom>
          <a:noFill/>
        </p:spPr>
        <p:txBody>
          <a:bodyPr wrap="square" rtlCol="0">
            <a:spAutoFit/>
          </a:bodyPr>
          <a:lstStyle/>
          <a:p>
            <a:r>
              <a:rPr lang="en-US" sz="2000" b="1" dirty="0" smtClean="0">
                <a:solidFill>
                  <a:srgbClr val="000000"/>
                </a:solidFill>
                <a:latin typeface="Trebuchet MS"/>
                <a:cs typeface="Trebuchet MS"/>
              </a:rPr>
              <a:t>the x and y-coordinate of </a:t>
            </a:r>
            <a:r>
              <a:rPr lang="en-US" sz="2000" b="1" smtClean="0">
                <a:solidFill>
                  <a:srgbClr val="000000"/>
                </a:solidFill>
                <a:latin typeface="Trebuchet MS"/>
                <a:cs typeface="Trebuchet MS"/>
              </a:rPr>
              <a:t>the sun</a:t>
            </a:r>
            <a:endParaRPr lang="en-US" sz="2000" b="1" dirty="0">
              <a:solidFill>
                <a:srgbClr val="000000"/>
              </a:solidFill>
              <a:latin typeface="Trebuchet MS"/>
              <a:cs typeface="Trebuchet MS"/>
            </a:endParaRPr>
          </a:p>
        </p:txBody>
      </p:sp>
      <p:sp>
        <p:nvSpPr>
          <p:cNvPr id="6" name="TextBox 5"/>
          <p:cNvSpPr txBox="1"/>
          <p:nvPr/>
        </p:nvSpPr>
        <p:spPr>
          <a:xfrm>
            <a:off x="2218563" y="870440"/>
            <a:ext cx="2868815"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7" name="TextBox 6"/>
          <p:cNvSpPr txBox="1"/>
          <p:nvPr/>
        </p:nvSpPr>
        <p:spPr>
          <a:xfrm>
            <a:off x="2099414" y="1332352"/>
            <a:ext cx="1092674" cy="400110"/>
          </a:xfrm>
          <a:prstGeom prst="rect">
            <a:avLst/>
          </a:prstGeom>
          <a:noFill/>
        </p:spPr>
        <p:txBody>
          <a:bodyPr wrap="square" rtlCol="0">
            <a:spAutoFit/>
          </a:bodyPr>
          <a:lstStyle/>
          <a:p>
            <a:r>
              <a:rPr lang="en-US" sz="2000" b="1" dirty="0">
                <a:solidFill>
                  <a:srgbClr val="000000"/>
                </a:solidFill>
                <a:latin typeface="Trebuchet MS"/>
                <a:cs typeface="Trebuchet MS"/>
              </a:rPr>
              <a:t>s</a:t>
            </a:r>
            <a:r>
              <a:rPr lang="en-US" sz="2000" b="1" smtClean="0">
                <a:solidFill>
                  <a:srgbClr val="000000"/>
                </a:solidFill>
                <a:latin typeface="Trebuchet MS"/>
                <a:cs typeface="Trebuchet MS"/>
              </a:rPr>
              <a:t>unset</a:t>
            </a:r>
            <a:endParaRPr lang="en-US" sz="2000" b="1" dirty="0">
              <a:solidFill>
                <a:srgbClr val="000000"/>
              </a:solidFill>
              <a:latin typeface="Trebuchet MS"/>
              <a:cs typeface="Trebuchet MS"/>
            </a:endParaRPr>
          </a:p>
        </p:txBody>
      </p:sp>
      <p:sp>
        <p:nvSpPr>
          <p:cNvPr id="8" name="TextBox 7"/>
          <p:cNvSpPr txBox="1"/>
          <p:nvPr/>
        </p:nvSpPr>
        <p:spPr>
          <a:xfrm>
            <a:off x="3533821" y="1332352"/>
            <a:ext cx="3199488" cy="400110"/>
          </a:xfrm>
          <a:prstGeom prst="rect">
            <a:avLst/>
          </a:prstGeom>
          <a:noFill/>
        </p:spPr>
        <p:txBody>
          <a:bodyPr wrap="square" rtlCol="0">
            <a:spAutoFit/>
          </a:bodyPr>
          <a:lstStyle/>
          <a:p>
            <a:r>
              <a:rPr lang="en-US" sz="2000" b="1" smtClean="0">
                <a:solidFill>
                  <a:srgbClr val="000000"/>
                </a:solidFill>
                <a:latin typeface="Trebuchet MS"/>
                <a:cs typeface="Trebuchet MS"/>
              </a:rPr>
              <a:t>x :: Number,</a:t>
            </a:r>
            <a:endParaRPr lang="en-US" sz="2000" b="1" dirty="0">
              <a:solidFill>
                <a:srgbClr val="000000"/>
              </a:solidFill>
              <a:latin typeface="Trebuchet MS"/>
              <a:cs typeface="Trebuchet MS"/>
            </a:endParaRPr>
          </a:p>
        </p:txBody>
      </p:sp>
      <p:sp>
        <p:nvSpPr>
          <p:cNvPr id="9" name="TextBox 8"/>
          <p:cNvSpPr txBox="1"/>
          <p:nvPr/>
        </p:nvSpPr>
        <p:spPr>
          <a:xfrm>
            <a:off x="3533821" y="1743103"/>
            <a:ext cx="3199488" cy="400110"/>
          </a:xfrm>
          <a:prstGeom prst="rect">
            <a:avLst/>
          </a:prstGeom>
          <a:noFill/>
        </p:spPr>
        <p:txBody>
          <a:bodyPr wrap="square" rtlCol="0">
            <a:spAutoFit/>
          </a:bodyPr>
          <a:lstStyle/>
          <a:p>
            <a:r>
              <a:rPr lang="en-US" sz="2000" b="1" dirty="0">
                <a:solidFill>
                  <a:srgbClr val="000000"/>
                </a:solidFill>
                <a:latin typeface="Trebuchet MS"/>
                <a:cs typeface="Trebuchet MS"/>
              </a:rPr>
              <a:t>y</a:t>
            </a:r>
            <a:r>
              <a:rPr lang="en-US" sz="2000" b="1" dirty="0" smtClean="0">
                <a:solidFill>
                  <a:srgbClr val="000000"/>
                </a:solidFill>
                <a:latin typeface="Trebuchet MS"/>
                <a:cs typeface="Trebuchet MS"/>
              </a:rPr>
              <a:t> :: Number</a:t>
            </a:r>
            <a:endParaRPr lang="en-US" sz="2000" b="1" dirty="0">
              <a:solidFill>
                <a:srgbClr val="000000"/>
              </a:solidFill>
              <a:latin typeface="Trebuchet MS"/>
              <a:cs typeface="Trebuchet MS"/>
            </a:endParaRPr>
          </a:p>
        </p:txBody>
      </p:sp>
      <p:sp>
        <p:nvSpPr>
          <p:cNvPr id="2" name="Rectangle 1"/>
          <p:cNvSpPr/>
          <p:nvPr/>
        </p:nvSpPr>
        <p:spPr>
          <a:xfrm>
            <a:off x="2487167" y="4436453"/>
            <a:ext cx="158583" cy="1961460"/>
          </a:xfrm>
          <a:prstGeom prst="rect">
            <a:avLst/>
          </a:prstGeom>
          <a:ln>
            <a:noFill/>
          </a:ln>
          <a:effectLst/>
        </p:spPr>
        <p:style>
          <a:lnRef idx="1">
            <a:schemeClr val="accent1"/>
          </a:lnRef>
          <a:fillRef idx="1001">
            <a:schemeClr val="l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339754" y="425247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TOP-LEFT</a:t>
            </a:r>
            <a:endParaRPr lang="en-US" sz="2000" b="1" dirty="0">
              <a:solidFill>
                <a:srgbClr val="000000"/>
              </a:solidFill>
              <a:latin typeface="Trebuchet MS"/>
              <a:cs typeface="Trebuchet MS"/>
            </a:endParaRPr>
          </a:p>
        </p:txBody>
      </p:sp>
      <p:sp>
        <p:nvSpPr>
          <p:cNvPr id="11" name="TextBox 10"/>
          <p:cNvSpPr txBox="1"/>
          <p:nvPr/>
        </p:nvSpPr>
        <p:spPr>
          <a:xfrm>
            <a:off x="1362270" y="512291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MIDDLE</a:t>
            </a:r>
            <a:endParaRPr lang="en-US" sz="2000" b="1" dirty="0">
              <a:solidFill>
                <a:srgbClr val="000000"/>
              </a:solidFill>
              <a:latin typeface="Trebuchet MS"/>
              <a:cs typeface="Trebuchet MS"/>
            </a:endParaRPr>
          </a:p>
        </p:txBody>
      </p:sp>
      <p:sp>
        <p:nvSpPr>
          <p:cNvPr id="12" name="TextBox 11"/>
          <p:cNvSpPr txBox="1"/>
          <p:nvPr/>
        </p:nvSpPr>
        <p:spPr>
          <a:xfrm>
            <a:off x="829681" y="6012626"/>
            <a:ext cx="2868815" cy="400110"/>
          </a:xfrm>
          <a:prstGeom prst="rect">
            <a:avLst/>
          </a:prstGeom>
          <a:noFill/>
        </p:spPr>
        <p:txBody>
          <a:bodyPr wrap="square" rtlCol="0">
            <a:spAutoFit/>
          </a:bodyPr>
          <a:lstStyle/>
          <a:p>
            <a:r>
              <a:rPr lang="en-US" sz="2000" b="1" smtClean="0">
                <a:solidFill>
                  <a:srgbClr val="000000"/>
                </a:solidFill>
                <a:latin typeface="Trebuchet MS"/>
                <a:cs typeface="Trebuchet MS"/>
              </a:rPr>
              <a:t>BOTTOM-RIGHT</a:t>
            </a:r>
            <a:endParaRPr lang="en-US" sz="2000" b="1" dirty="0">
              <a:solidFill>
                <a:srgbClr val="000000"/>
              </a:solidFill>
              <a:latin typeface="Trebuchet MS"/>
              <a:cs typeface="Trebuchet MS"/>
            </a:endParaRPr>
          </a:p>
        </p:txBody>
      </p:sp>
      <p:sp>
        <p:nvSpPr>
          <p:cNvPr id="13" name="TextBox 12"/>
          <p:cNvSpPr txBox="1"/>
          <p:nvPr/>
        </p:nvSpPr>
        <p:spPr>
          <a:xfrm>
            <a:off x="3160092" y="4287586"/>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sunset(10, 300)</a:t>
            </a:r>
            <a:endParaRPr lang="en-US" sz="2000" b="1" dirty="0">
              <a:solidFill>
                <a:srgbClr val="000000"/>
              </a:solidFill>
              <a:latin typeface="Trebuchet MS"/>
              <a:cs typeface="Trebuchet MS"/>
            </a:endParaRPr>
          </a:p>
        </p:txBody>
      </p:sp>
      <p:sp>
        <p:nvSpPr>
          <p:cNvPr id="15" name="TextBox 14"/>
          <p:cNvSpPr txBox="1"/>
          <p:nvPr/>
        </p:nvSpPr>
        <p:spPr>
          <a:xfrm>
            <a:off x="3160091" y="5167661"/>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sunset(200, 150)</a:t>
            </a:r>
            <a:endParaRPr lang="en-US" sz="2000" b="1" dirty="0">
              <a:solidFill>
                <a:srgbClr val="000000"/>
              </a:solidFill>
              <a:latin typeface="Trebuchet MS"/>
              <a:cs typeface="Trebuchet MS"/>
            </a:endParaRPr>
          </a:p>
        </p:txBody>
      </p:sp>
      <p:sp>
        <p:nvSpPr>
          <p:cNvPr id="16" name="TextBox 15"/>
          <p:cNvSpPr txBox="1"/>
          <p:nvPr/>
        </p:nvSpPr>
        <p:spPr>
          <a:xfrm>
            <a:off x="3114789" y="5993356"/>
            <a:ext cx="3277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sunset(275, 75)</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1698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1" y="0"/>
            <a:ext cx="6941976" cy="6811752"/>
          </a:xfrm>
        </p:spPr>
      </p:pic>
      <p:sp>
        <p:nvSpPr>
          <p:cNvPr id="4" name="TextBox 3"/>
          <p:cNvSpPr txBox="1"/>
          <p:nvPr/>
        </p:nvSpPr>
        <p:spPr>
          <a:xfrm>
            <a:off x="3308031" y="189072"/>
            <a:ext cx="2868815" cy="400110"/>
          </a:xfrm>
          <a:prstGeom prst="rect">
            <a:avLst/>
          </a:prstGeom>
          <a:noFill/>
        </p:spPr>
        <p:txBody>
          <a:bodyPr wrap="square" rtlCol="0">
            <a:spAutoFit/>
          </a:bodyPr>
          <a:lstStyle/>
          <a:p>
            <a:r>
              <a:rPr lang="en-US" sz="2000" b="1" dirty="0" err="1" smtClean="0">
                <a:solidFill>
                  <a:srgbClr val="000000"/>
                </a:solidFill>
                <a:latin typeface="Trebuchet MS"/>
                <a:cs typeface="Trebuchet MS"/>
              </a:rPr>
              <a:t>SunsetState</a:t>
            </a:r>
            <a:endParaRPr lang="en-US" sz="2000" b="1" dirty="0">
              <a:solidFill>
                <a:srgbClr val="000000"/>
              </a:solidFill>
              <a:latin typeface="Trebuchet MS"/>
              <a:cs typeface="Trebuchet MS"/>
            </a:endParaRPr>
          </a:p>
        </p:txBody>
      </p:sp>
      <p:sp>
        <p:nvSpPr>
          <p:cNvPr id="5" name="TextBox 4"/>
          <p:cNvSpPr txBox="1"/>
          <p:nvPr/>
        </p:nvSpPr>
        <p:spPr>
          <a:xfrm>
            <a:off x="1010638" y="680718"/>
            <a:ext cx="6488241" cy="646331"/>
          </a:xfrm>
          <a:prstGeom prst="rect">
            <a:avLst/>
          </a:prstGeom>
          <a:noFill/>
        </p:spPr>
        <p:txBody>
          <a:bodyPr wrap="square" rtlCol="0">
            <a:spAutoFit/>
          </a:bodyPr>
          <a:lstStyle/>
          <a:p>
            <a:r>
              <a:rPr lang="en-US" b="1" dirty="0" smtClean="0">
                <a:solidFill>
                  <a:srgbClr val="000000"/>
                </a:solidFill>
                <a:latin typeface="Trebuchet MS"/>
                <a:cs typeface="Trebuchet MS"/>
              </a:rPr>
              <a:t>Draw the image of a yellow sun at its x and y-coordinates on the scene</a:t>
            </a:r>
            <a:endParaRPr lang="en-US" b="1" dirty="0">
              <a:solidFill>
                <a:srgbClr val="000000"/>
              </a:solidFill>
              <a:latin typeface="Trebuchet MS"/>
              <a:cs typeface="Trebuchet MS"/>
            </a:endParaRPr>
          </a:p>
        </p:txBody>
      </p:sp>
      <p:sp>
        <p:nvSpPr>
          <p:cNvPr id="6" name="TextBox 5"/>
          <p:cNvSpPr txBox="1"/>
          <p:nvPr/>
        </p:nvSpPr>
        <p:spPr>
          <a:xfrm>
            <a:off x="1985997" y="1732597"/>
            <a:ext cx="5512881" cy="369332"/>
          </a:xfrm>
          <a:prstGeom prst="rect">
            <a:avLst/>
          </a:prstGeom>
          <a:noFill/>
        </p:spPr>
        <p:txBody>
          <a:bodyPr wrap="square" rtlCol="0">
            <a:spAutoFit/>
          </a:bodyPr>
          <a:lstStyle/>
          <a:p>
            <a:r>
              <a:rPr lang="en-US" b="1" dirty="0" smtClean="0">
                <a:solidFill>
                  <a:srgbClr val="000000"/>
                </a:solidFill>
                <a:latin typeface="Trebuchet MS"/>
                <a:cs typeface="Trebuchet MS"/>
              </a:rPr>
              <a:t>circle(25, ”solid”, “yellow”)</a:t>
            </a:r>
            <a:endParaRPr lang="en-US" b="1" dirty="0">
              <a:solidFill>
                <a:srgbClr val="000000"/>
              </a:solidFill>
              <a:latin typeface="Trebuchet MS"/>
              <a:cs typeface="Trebuchet MS"/>
            </a:endParaRPr>
          </a:p>
        </p:txBody>
      </p:sp>
      <p:sp>
        <p:nvSpPr>
          <p:cNvPr id="7" name="TextBox 6"/>
          <p:cNvSpPr txBox="1"/>
          <p:nvPr/>
        </p:nvSpPr>
        <p:spPr>
          <a:xfrm>
            <a:off x="1985997" y="2177370"/>
            <a:ext cx="5512881" cy="369332"/>
          </a:xfrm>
          <a:prstGeom prst="rect">
            <a:avLst/>
          </a:prstGeom>
          <a:noFill/>
        </p:spPr>
        <p:txBody>
          <a:bodyPr wrap="square" rtlCol="0">
            <a:spAutoFit/>
          </a:bodyPr>
          <a:lstStyle/>
          <a:p>
            <a:r>
              <a:rPr lang="en-US" b="1" dirty="0" smtClean="0">
                <a:solidFill>
                  <a:srgbClr val="000000"/>
                </a:solidFill>
                <a:latin typeface="Trebuchet MS"/>
                <a:cs typeface="Trebuchet MS"/>
              </a:rPr>
              <a:t>rectangle(WIDTH, HEIGHT, “solid”, “light-blue”)</a:t>
            </a:r>
            <a:endParaRPr lang="en-US" b="1" dirty="0">
              <a:solidFill>
                <a:srgbClr val="000000"/>
              </a:solidFill>
              <a:latin typeface="Trebuchet MS"/>
              <a:cs typeface="Trebuchet MS"/>
            </a:endParaRPr>
          </a:p>
        </p:txBody>
      </p:sp>
      <p:sp>
        <p:nvSpPr>
          <p:cNvPr id="8" name="TextBox 7"/>
          <p:cNvSpPr txBox="1"/>
          <p:nvPr/>
        </p:nvSpPr>
        <p:spPr>
          <a:xfrm>
            <a:off x="1985997" y="2562091"/>
            <a:ext cx="6207027" cy="338554"/>
          </a:xfrm>
          <a:prstGeom prst="rect">
            <a:avLst/>
          </a:prstGeom>
          <a:noFill/>
        </p:spPr>
        <p:txBody>
          <a:bodyPr wrap="square" rtlCol="0">
            <a:spAutoFit/>
          </a:bodyPr>
          <a:lstStyle/>
          <a:p>
            <a:r>
              <a:rPr lang="en-US" sz="1600" b="1" dirty="0" smtClean="0">
                <a:solidFill>
                  <a:srgbClr val="000000"/>
                </a:solidFill>
                <a:latin typeface="Trebuchet MS"/>
                <a:cs typeface="Trebuchet MS"/>
              </a:rPr>
              <a:t>rectangle(WIDTH, HORIZON-HEIGHT, “solid”, “brown”)</a:t>
            </a:r>
            <a:endParaRPr lang="en-US" sz="1600" b="1" dirty="0">
              <a:solidFill>
                <a:srgbClr val="000000"/>
              </a:solidFill>
              <a:latin typeface="Trebuchet MS"/>
              <a:cs typeface="Trebuchet MS"/>
            </a:endParaRPr>
          </a:p>
        </p:txBody>
      </p:sp>
      <p:sp>
        <p:nvSpPr>
          <p:cNvPr id="9" name="TextBox 8"/>
          <p:cNvSpPr txBox="1"/>
          <p:nvPr/>
        </p:nvSpPr>
        <p:spPr>
          <a:xfrm>
            <a:off x="1873622" y="3553828"/>
            <a:ext cx="286881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raw-state</a:t>
            </a:r>
            <a:endParaRPr lang="en-US" sz="2000" b="1" dirty="0">
              <a:solidFill>
                <a:srgbClr val="000000"/>
              </a:solidFill>
              <a:latin typeface="Trebuchet MS"/>
              <a:cs typeface="Trebuchet MS"/>
            </a:endParaRPr>
          </a:p>
        </p:txBody>
      </p:sp>
      <p:sp>
        <p:nvSpPr>
          <p:cNvPr id="10" name="TextBox 9"/>
          <p:cNvSpPr txBox="1"/>
          <p:nvPr/>
        </p:nvSpPr>
        <p:spPr>
          <a:xfrm>
            <a:off x="4254758" y="3559673"/>
            <a:ext cx="2868815" cy="400110"/>
          </a:xfrm>
          <a:prstGeom prst="rect">
            <a:avLst/>
          </a:prstGeom>
          <a:noFill/>
        </p:spPr>
        <p:txBody>
          <a:bodyPr wrap="square" rtlCol="0">
            <a:spAutoFit/>
          </a:bodyPr>
          <a:lstStyle/>
          <a:p>
            <a:r>
              <a:rPr lang="en-US" sz="2000" b="1">
                <a:solidFill>
                  <a:srgbClr val="000000"/>
                </a:solidFill>
                <a:latin typeface="Trebuchet MS"/>
                <a:cs typeface="Trebuchet MS"/>
              </a:rPr>
              <a:t>a</a:t>
            </a:r>
            <a:r>
              <a:rPr lang="en-US" sz="2000" b="1" smtClean="0">
                <a:solidFill>
                  <a:srgbClr val="000000"/>
                </a:solidFill>
                <a:latin typeface="Trebuchet MS"/>
                <a:cs typeface="Trebuchet MS"/>
              </a:rPr>
              <a:t>-sunset</a:t>
            </a:r>
            <a:endParaRPr lang="en-US" sz="2000" b="1" dirty="0">
              <a:solidFill>
                <a:srgbClr val="000000"/>
              </a:solidFill>
              <a:latin typeface="Trebuchet MS"/>
              <a:cs typeface="Trebuchet MS"/>
            </a:endParaRPr>
          </a:p>
        </p:txBody>
      </p:sp>
      <p:sp>
        <p:nvSpPr>
          <p:cNvPr id="11" name="TextBox 10"/>
          <p:cNvSpPr txBox="1"/>
          <p:nvPr/>
        </p:nvSpPr>
        <p:spPr>
          <a:xfrm>
            <a:off x="1010638" y="4456214"/>
            <a:ext cx="6962930" cy="338554"/>
          </a:xfrm>
          <a:prstGeom prst="rect">
            <a:avLst/>
          </a:prstGeom>
          <a:noFill/>
        </p:spPr>
        <p:txBody>
          <a:bodyPr wrap="square" rtlCol="0">
            <a:spAutoFit/>
          </a:bodyPr>
          <a:lstStyle/>
          <a:p>
            <a:r>
              <a:rPr lang="en-US" sz="1600" b="1" dirty="0" smtClean="0">
                <a:solidFill>
                  <a:srgbClr val="000000"/>
                </a:solidFill>
                <a:latin typeface="Trebuchet MS"/>
                <a:cs typeface="Trebuchet MS"/>
              </a:rPr>
              <a:t>put-image(rectangle(WIDTH, </a:t>
            </a:r>
            <a:r>
              <a:rPr lang="en-US" sz="1600" b="1" smtClean="0">
                <a:solidFill>
                  <a:srgbClr val="000000"/>
                </a:solidFill>
                <a:latin typeface="Trebuchet MS"/>
                <a:cs typeface="Trebuchet MS"/>
              </a:rPr>
              <a:t>HORIZON-HEIGHT, “solid”, “brown”),</a:t>
            </a:r>
            <a:endParaRPr lang="en-US" sz="1600" b="1" dirty="0">
              <a:solidFill>
                <a:srgbClr val="000000"/>
              </a:solidFill>
              <a:latin typeface="Trebuchet MS"/>
              <a:cs typeface="Trebuchet MS"/>
            </a:endParaRPr>
          </a:p>
        </p:txBody>
      </p:sp>
      <p:sp>
        <p:nvSpPr>
          <p:cNvPr id="12" name="TextBox 11"/>
          <p:cNvSpPr txBox="1"/>
          <p:nvPr/>
        </p:nvSpPr>
        <p:spPr>
          <a:xfrm>
            <a:off x="1472635" y="5127424"/>
            <a:ext cx="6962930" cy="338554"/>
          </a:xfrm>
          <a:prstGeom prst="rect">
            <a:avLst/>
          </a:prstGeom>
          <a:noFill/>
        </p:spPr>
        <p:txBody>
          <a:bodyPr wrap="square" rtlCol="0">
            <a:spAutoFit/>
          </a:bodyPr>
          <a:lstStyle/>
          <a:p>
            <a:r>
              <a:rPr lang="en-US" sz="1600" b="1" dirty="0" smtClean="0">
                <a:solidFill>
                  <a:srgbClr val="000000"/>
                </a:solidFill>
                <a:latin typeface="Trebuchet MS"/>
                <a:cs typeface="Trebuchet MS"/>
              </a:rPr>
              <a:t>200, 50</a:t>
            </a:r>
            <a:r>
              <a:rPr lang="en-US" sz="1600" b="1" smtClean="0">
                <a:solidFill>
                  <a:srgbClr val="000000"/>
                </a:solidFill>
                <a:latin typeface="Trebuchet MS"/>
                <a:cs typeface="Trebuchet MS"/>
              </a:rPr>
              <a:t>,      put-image(circle(25</a:t>
            </a:r>
            <a:r>
              <a:rPr lang="en-US" sz="1600" b="1" dirty="0" smtClean="0">
                <a:solidFill>
                  <a:srgbClr val="000000"/>
                </a:solidFill>
                <a:latin typeface="Trebuchet MS"/>
                <a:cs typeface="Trebuchet MS"/>
              </a:rPr>
              <a:t>, “solid”, “yellow</a:t>
            </a:r>
            <a:r>
              <a:rPr lang="en-US" sz="1600" b="1" smtClean="0">
                <a:solidFill>
                  <a:srgbClr val="000000"/>
                </a:solidFill>
                <a:latin typeface="Trebuchet MS"/>
                <a:cs typeface="Trebuchet MS"/>
              </a:rPr>
              <a:t>”), </a:t>
            </a:r>
            <a:endParaRPr lang="en-US" sz="1600" b="1" dirty="0">
              <a:solidFill>
                <a:srgbClr val="000000"/>
              </a:solidFill>
              <a:latin typeface="Trebuchet MS"/>
              <a:cs typeface="Trebuchet MS"/>
            </a:endParaRPr>
          </a:p>
        </p:txBody>
      </p:sp>
      <p:sp>
        <p:nvSpPr>
          <p:cNvPr id="13" name="TextBox 12"/>
          <p:cNvSpPr txBox="1"/>
          <p:nvPr/>
        </p:nvSpPr>
        <p:spPr>
          <a:xfrm>
            <a:off x="1180027" y="5732069"/>
            <a:ext cx="8478284" cy="338554"/>
          </a:xfrm>
          <a:prstGeom prst="rect">
            <a:avLst/>
          </a:prstGeom>
          <a:noFill/>
        </p:spPr>
        <p:txBody>
          <a:bodyPr wrap="square" rtlCol="0">
            <a:spAutoFit/>
          </a:bodyPr>
          <a:lstStyle/>
          <a:p>
            <a:r>
              <a:rPr lang="en-US" sz="1600" b="1" dirty="0">
                <a:solidFill>
                  <a:srgbClr val="000000"/>
                </a:solidFill>
                <a:latin typeface="Trebuchet MS"/>
                <a:cs typeface="Trebuchet MS"/>
              </a:rPr>
              <a:t>a-</a:t>
            </a:r>
            <a:r>
              <a:rPr lang="en-US" sz="1600" b="1" dirty="0" err="1">
                <a:solidFill>
                  <a:srgbClr val="000000"/>
                </a:solidFill>
                <a:latin typeface="Trebuchet MS"/>
                <a:cs typeface="Trebuchet MS"/>
              </a:rPr>
              <a:t>sunset.x</a:t>
            </a:r>
            <a:r>
              <a:rPr lang="en-US" sz="1600" b="1" dirty="0">
                <a:solidFill>
                  <a:srgbClr val="000000"/>
                </a:solidFill>
                <a:latin typeface="Trebuchet MS"/>
                <a:cs typeface="Trebuchet MS"/>
              </a:rPr>
              <a:t>, a-</a:t>
            </a:r>
            <a:r>
              <a:rPr lang="en-US" sz="1600" b="1" dirty="0" err="1">
                <a:solidFill>
                  <a:srgbClr val="000000"/>
                </a:solidFill>
                <a:latin typeface="Trebuchet MS"/>
                <a:cs typeface="Trebuchet MS"/>
              </a:rPr>
              <a:t>sunset.y</a:t>
            </a:r>
            <a:r>
              <a:rPr lang="en-US" sz="1600" b="1" dirty="0">
                <a:solidFill>
                  <a:srgbClr val="000000"/>
                </a:solidFill>
                <a:latin typeface="Trebuchet MS"/>
                <a:cs typeface="Trebuchet MS"/>
              </a:rPr>
              <a:t>, </a:t>
            </a:r>
            <a:r>
              <a:rPr lang="en-US" sz="1600" b="1" dirty="0" smtClean="0">
                <a:solidFill>
                  <a:srgbClr val="000000"/>
                </a:solidFill>
                <a:latin typeface="Trebuchet MS"/>
                <a:cs typeface="Trebuchet MS"/>
              </a:rPr>
              <a:t>        rectangle(WIDTH, HEIGHT, “solid”, “light-blue”)))</a:t>
            </a:r>
            <a:endParaRPr lang="en-US" sz="1600" b="1" dirty="0">
              <a:solidFill>
                <a:srgbClr val="000000"/>
              </a:solidFill>
              <a:latin typeface="Trebuchet MS"/>
              <a:cs typeface="Trebuchet MS"/>
            </a:endParaRPr>
          </a:p>
        </p:txBody>
      </p:sp>
    </p:spTree>
    <p:extLst>
      <p:ext uri="{BB962C8B-B14F-4D97-AF65-F5344CB8AC3E}">
        <p14:creationId xmlns:p14="http://schemas.microsoft.com/office/powerpoint/2010/main" val="17067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Reactor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4" y="2245965"/>
            <a:ext cx="9193874" cy="2978105"/>
          </a:xfrm>
        </p:spPr>
      </p:pic>
    </p:spTree>
    <p:extLst>
      <p:ext uri="{BB962C8B-B14F-4D97-AF65-F5344CB8AC3E}">
        <p14:creationId xmlns:p14="http://schemas.microsoft.com/office/powerpoint/2010/main" val="19370639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steps to an animation</a:t>
            </a:r>
            <a:endParaRPr lang="en-US" dirty="0"/>
          </a:p>
        </p:txBody>
      </p:sp>
      <p:sp>
        <p:nvSpPr>
          <p:cNvPr id="3" name="Content Placeholder 2"/>
          <p:cNvSpPr>
            <a:spLocks noGrp="1"/>
          </p:cNvSpPr>
          <p:nvPr>
            <p:ph idx="1"/>
          </p:nvPr>
        </p:nvSpPr>
        <p:spPr/>
        <p:txBody>
          <a:bodyPr/>
          <a:lstStyle/>
          <a:p>
            <a:r>
              <a:rPr lang="en-US" dirty="0" smtClean="0"/>
              <a:t>Define the </a:t>
            </a:r>
            <a:r>
              <a:rPr lang="en-US" b="1" i="1" dirty="0" smtClean="0">
                <a:solidFill>
                  <a:srgbClr val="7030A0"/>
                </a:solidFill>
              </a:rPr>
              <a:t>state</a:t>
            </a:r>
            <a:r>
              <a:rPr lang="en-US" dirty="0" smtClean="0"/>
              <a:t> to </a:t>
            </a:r>
            <a:r>
              <a:rPr lang="en-US" dirty="0"/>
              <a:t>hold the information that changes across frames. </a:t>
            </a:r>
          </a:p>
          <a:p>
            <a:r>
              <a:rPr lang="en-US" dirty="0"/>
              <a:t>Write a </a:t>
            </a:r>
            <a:r>
              <a:rPr lang="en-US" b="1" i="1" dirty="0">
                <a:solidFill>
                  <a:srgbClr val="7030A0"/>
                </a:solidFill>
              </a:rPr>
              <a:t>function</a:t>
            </a:r>
            <a:r>
              <a:rPr lang="en-US" dirty="0"/>
              <a:t> to generate an image of the current state </a:t>
            </a:r>
            <a:r>
              <a:rPr lang="en-US" dirty="0" smtClean="0"/>
              <a:t>(</a:t>
            </a:r>
            <a:r>
              <a:rPr lang="en-US" i="1" dirty="0" smtClean="0"/>
              <a:t>draw-state</a:t>
            </a:r>
            <a:r>
              <a:rPr lang="en-US" dirty="0"/>
              <a:t>).</a:t>
            </a:r>
          </a:p>
          <a:p>
            <a:r>
              <a:rPr lang="en-US" dirty="0"/>
              <a:t>Write a </a:t>
            </a:r>
            <a:r>
              <a:rPr lang="en-US" b="1" i="1" dirty="0">
                <a:solidFill>
                  <a:srgbClr val="7030A0"/>
                </a:solidFill>
              </a:rPr>
              <a:t>function</a:t>
            </a:r>
            <a:r>
              <a:rPr lang="en-US" dirty="0">
                <a:solidFill>
                  <a:srgbClr val="7030A0"/>
                </a:solidFill>
              </a:rPr>
              <a:t> </a:t>
            </a:r>
            <a:r>
              <a:rPr lang="en-US" dirty="0"/>
              <a:t>to generate a new state from a given state </a:t>
            </a:r>
            <a:r>
              <a:rPr lang="en-US" dirty="0" smtClean="0"/>
              <a:t>(</a:t>
            </a:r>
            <a:r>
              <a:rPr lang="en-US" i="1" dirty="0" smtClean="0"/>
              <a:t>next-state-tick</a:t>
            </a:r>
            <a:r>
              <a:rPr lang="en-US" dirty="0"/>
              <a:t>).</a:t>
            </a:r>
          </a:p>
          <a:p>
            <a:r>
              <a:rPr lang="en-US" dirty="0"/>
              <a:t>Define a </a:t>
            </a:r>
            <a:r>
              <a:rPr lang="en-US" b="1" i="1" dirty="0">
                <a:solidFill>
                  <a:srgbClr val="7030A0"/>
                </a:solidFill>
              </a:rPr>
              <a:t>reactor</a:t>
            </a:r>
            <a:r>
              <a:rPr lang="en-US" dirty="0"/>
              <a:t> </a:t>
            </a:r>
            <a:r>
              <a:rPr lang="en-US" dirty="0" smtClean="0"/>
              <a:t>using </a:t>
            </a:r>
            <a:r>
              <a:rPr lang="en-US" dirty="0"/>
              <a:t>an initial instance of the state and the two functions to create an animation.</a:t>
            </a:r>
          </a:p>
          <a:p>
            <a:endParaRPr lang="en-US" dirty="0"/>
          </a:p>
        </p:txBody>
      </p:sp>
    </p:spTree>
    <p:extLst>
      <p:ext uri="{BB962C8B-B14F-4D97-AF65-F5344CB8AC3E}">
        <p14:creationId xmlns:p14="http://schemas.microsoft.com/office/powerpoint/2010/main" val="19153253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Acting out a Reactor</a:t>
            </a:r>
            <a:endParaRPr lang="en-US" dirty="0"/>
          </a:p>
        </p:txBody>
      </p:sp>
      <p:sp>
        <p:nvSpPr>
          <p:cNvPr id="3" name="Content Placeholder 2"/>
          <p:cNvSpPr>
            <a:spLocks noGrp="1"/>
          </p:cNvSpPr>
          <p:nvPr>
            <p:ph idx="1"/>
          </p:nvPr>
        </p:nvSpPr>
        <p:spPr/>
        <p:txBody>
          <a:bodyPr/>
          <a:lstStyle/>
          <a:p>
            <a:r>
              <a:rPr lang="en-US" dirty="0" smtClean="0"/>
              <a:t>The reactor: “directs the action”</a:t>
            </a:r>
          </a:p>
          <a:p>
            <a:r>
              <a:rPr lang="en-US" dirty="0"/>
              <a:t>d</a:t>
            </a:r>
            <a:r>
              <a:rPr lang="en-US" dirty="0" smtClean="0"/>
              <a:t>raw-state: draws the image of the given state</a:t>
            </a:r>
          </a:p>
          <a:p>
            <a:r>
              <a:rPr lang="en-US" dirty="0" smtClean="0"/>
              <a:t>next-state-tick: on each clock tick, computes the next state</a:t>
            </a:r>
            <a:endParaRPr lang="en-US" dirty="0"/>
          </a:p>
        </p:txBody>
      </p:sp>
    </p:spTree>
    <p:extLst>
      <p:ext uri="{BB962C8B-B14F-4D97-AF65-F5344CB8AC3E}">
        <p14:creationId xmlns:p14="http://schemas.microsoft.com/office/powerpoint/2010/main" val="2098907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marL="457200" lvl="1" indent="0" defTabSz="914400">
              <a:buNone/>
            </a:pPr>
            <a:endParaRPr lang="en-US" sz="2000"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887098"/>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Animations to Structures</a:t>
            </a:r>
            <a:endParaRPr lang="en-US" dirty="0"/>
          </a:p>
        </p:txBody>
      </p:sp>
      <p:sp>
        <p:nvSpPr>
          <p:cNvPr id="3" name="Content Placeholder 2"/>
          <p:cNvSpPr>
            <a:spLocks noGrp="1"/>
          </p:cNvSpPr>
          <p:nvPr>
            <p:ph idx="1"/>
          </p:nvPr>
        </p:nvSpPr>
        <p:spPr/>
        <p:txBody>
          <a:bodyPr/>
          <a:lstStyle/>
          <a:p>
            <a:r>
              <a:rPr lang="en-US" dirty="0" smtClean="0"/>
              <a:t>Sample animations from Reactive teacher resources page</a:t>
            </a:r>
          </a:p>
          <a:p>
            <a:endParaRPr lang="en-US" dirty="0"/>
          </a:p>
          <a:p>
            <a:r>
              <a:rPr lang="en-US" dirty="0" smtClean="0"/>
              <a:t>Workbooks- pg.19</a:t>
            </a:r>
            <a:endParaRPr lang="en-US" dirty="0"/>
          </a:p>
        </p:txBody>
      </p:sp>
    </p:spTree>
    <p:extLst>
      <p:ext uri="{BB962C8B-B14F-4D97-AF65-F5344CB8AC3E}">
        <p14:creationId xmlns:p14="http://schemas.microsoft.com/office/powerpoint/2010/main" val="19391263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a:t>
            </a:r>
            <a:endParaRPr lang="en-US" dirty="0"/>
          </a:p>
        </p:txBody>
      </p:sp>
      <p:sp>
        <p:nvSpPr>
          <p:cNvPr id="3" name="Content Placeholder 2"/>
          <p:cNvSpPr>
            <a:spLocks noGrp="1"/>
          </p:cNvSpPr>
          <p:nvPr>
            <p:ph idx="1"/>
          </p:nvPr>
        </p:nvSpPr>
        <p:spPr/>
        <p:txBody>
          <a:bodyPr/>
          <a:lstStyle/>
          <a:p>
            <a:pPr marL="0" indent="0">
              <a:buNone/>
            </a:pPr>
            <a:r>
              <a:rPr lang="en-US" dirty="0"/>
              <a:t>Imagine that you have </a:t>
            </a:r>
            <a:r>
              <a:rPr lang="en-US" dirty="0" smtClean="0"/>
              <a:t>a data structure consisting </a:t>
            </a:r>
            <a:r>
              <a:rPr lang="en-US" dirty="0"/>
              <a:t>of </a:t>
            </a:r>
            <a:r>
              <a:rPr lang="en-US" i="1" dirty="0"/>
              <a:t>just </a:t>
            </a:r>
            <a:r>
              <a:rPr lang="en-US" i="1" dirty="0" smtClean="0"/>
              <a:t>a single number.  </a:t>
            </a:r>
            <a:endParaRPr lang="en-US" i="1" dirty="0"/>
          </a:p>
          <a:p>
            <a:pPr marL="0" indent="0">
              <a:buNone/>
            </a:pPr>
            <a:endParaRPr lang="en-US" dirty="0"/>
          </a:p>
          <a:p>
            <a:pPr marL="0" indent="0">
              <a:buNone/>
            </a:pPr>
            <a:r>
              <a:rPr lang="en-US" dirty="0"/>
              <a:t>Brainstorm what animations you could create with this data. What could </a:t>
            </a:r>
            <a:r>
              <a:rPr lang="en-US" dirty="0" smtClean="0"/>
              <a:t>that number </a:t>
            </a:r>
            <a:r>
              <a:rPr lang="en-US" dirty="0"/>
              <a:t>represent?</a:t>
            </a:r>
          </a:p>
        </p:txBody>
      </p:sp>
    </p:spTree>
    <p:extLst>
      <p:ext uri="{BB962C8B-B14F-4D97-AF65-F5344CB8AC3E}">
        <p14:creationId xmlns:p14="http://schemas.microsoft.com/office/powerpoint/2010/main" val="4194455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a:t>
            </a:r>
            <a:endParaRPr lang="en-US" dirty="0"/>
          </a:p>
        </p:txBody>
      </p:sp>
      <p:sp>
        <p:nvSpPr>
          <p:cNvPr id="3" name="Content Placeholder 2"/>
          <p:cNvSpPr>
            <a:spLocks noGrp="1"/>
          </p:cNvSpPr>
          <p:nvPr>
            <p:ph idx="1"/>
          </p:nvPr>
        </p:nvSpPr>
        <p:spPr/>
        <p:txBody>
          <a:bodyPr/>
          <a:lstStyle/>
          <a:p>
            <a:pPr marL="0" indent="0">
              <a:buNone/>
            </a:pPr>
            <a:r>
              <a:rPr lang="en-US" dirty="0" smtClean="0"/>
              <a:t>Imagine that you have a data structure consisting of </a:t>
            </a:r>
            <a:r>
              <a:rPr lang="en-US" i="1" dirty="0" smtClean="0"/>
              <a:t>just two numbers.  </a:t>
            </a:r>
          </a:p>
          <a:p>
            <a:pPr marL="0" indent="0">
              <a:buNone/>
            </a:pPr>
            <a:endParaRPr lang="en-US" dirty="0"/>
          </a:p>
          <a:p>
            <a:pPr marL="0" indent="0">
              <a:buNone/>
            </a:pPr>
            <a:r>
              <a:rPr lang="en-US" dirty="0" smtClean="0"/>
              <a:t>Brainstorm what animations you could create with this data. What could those numbers represent?</a:t>
            </a:r>
            <a:endParaRPr lang="en-US" dirty="0"/>
          </a:p>
        </p:txBody>
      </p:sp>
    </p:spTree>
    <p:extLst>
      <p:ext uri="{BB962C8B-B14F-4D97-AF65-F5344CB8AC3E}">
        <p14:creationId xmlns:p14="http://schemas.microsoft.com/office/powerpoint/2010/main" val="3144756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Wear?</a:t>
            </a:r>
            <a:endParaRPr lang="en-US" dirty="0"/>
          </a:p>
        </p:txBody>
      </p:sp>
      <p:sp>
        <p:nvSpPr>
          <p:cNvPr id="3" name="Content Placeholder 2"/>
          <p:cNvSpPr>
            <a:spLocks noGrp="1"/>
          </p:cNvSpPr>
          <p:nvPr>
            <p:ph idx="1"/>
          </p:nvPr>
        </p:nvSpPr>
        <p:spPr/>
        <p:txBody>
          <a:bodyPr/>
          <a:lstStyle/>
          <a:p>
            <a:pPr fontAlgn="ctr"/>
            <a:r>
              <a:rPr lang="en-US" dirty="0"/>
              <a:t>What does </a:t>
            </a:r>
            <a:r>
              <a:rPr lang="en-US" dirty="0">
                <a:latin typeface="Courier" charset="0"/>
                <a:ea typeface="Courier" charset="0"/>
                <a:cs typeface="Courier" charset="0"/>
              </a:rPr>
              <a:t>wear(50) </a:t>
            </a:r>
            <a:r>
              <a:rPr lang="en-US" dirty="0"/>
              <a:t>evaluate to?</a:t>
            </a:r>
          </a:p>
          <a:p>
            <a:pPr fontAlgn="ctr"/>
            <a:r>
              <a:rPr lang="en-US" dirty="0"/>
              <a:t>What does </a:t>
            </a:r>
            <a:r>
              <a:rPr lang="en-US" dirty="0">
                <a:latin typeface="Courier" charset="0"/>
                <a:ea typeface="Courier" charset="0"/>
                <a:cs typeface="Courier" charset="0"/>
              </a:rPr>
              <a:t>wear(100)</a:t>
            </a:r>
            <a:r>
              <a:rPr lang="en-US" dirty="0"/>
              <a:t> evaluate to?</a:t>
            </a:r>
          </a:p>
          <a:p>
            <a:pPr fontAlgn="ctr"/>
            <a:r>
              <a:rPr lang="en-US" dirty="0"/>
              <a:t>What is the domain and range of the </a:t>
            </a:r>
            <a:r>
              <a:rPr lang="en-US" i="1" dirty="0"/>
              <a:t>wear</a:t>
            </a:r>
            <a:r>
              <a:rPr lang="en-US" dirty="0"/>
              <a:t> function?</a:t>
            </a:r>
          </a:p>
          <a:p>
            <a:pPr fontAlgn="ctr"/>
            <a:r>
              <a:rPr lang="en-US" dirty="0"/>
              <a:t>What is the name of the variable in the </a:t>
            </a:r>
            <a:r>
              <a:rPr lang="en-US" i="1" dirty="0"/>
              <a:t>wear</a:t>
            </a:r>
            <a:r>
              <a:rPr lang="en-US" dirty="0"/>
              <a:t> function?</a:t>
            </a:r>
          </a:p>
          <a:p>
            <a:pPr fontAlgn="ctr"/>
            <a:r>
              <a:rPr lang="en-US" dirty="0"/>
              <a:t>Change the </a:t>
            </a:r>
            <a:r>
              <a:rPr lang="en-US" i="1" dirty="0"/>
              <a:t>wear</a:t>
            </a:r>
            <a:r>
              <a:rPr lang="en-US" dirty="0"/>
              <a:t> function to return the shorts outfit when it’s cold (less than 30 degrees).</a:t>
            </a:r>
          </a:p>
          <a:p>
            <a:pPr fontAlgn="ctr"/>
            <a:r>
              <a:rPr lang="en-US" b="1" dirty="0"/>
              <a:t>Challenge:</a:t>
            </a:r>
            <a:r>
              <a:rPr lang="en-US" dirty="0"/>
              <a:t> Change the </a:t>
            </a:r>
            <a:r>
              <a:rPr lang="en-US" i="1" dirty="0"/>
              <a:t>wear</a:t>
            </a:r>
            <a:r>
              <a:rPr lang="en-US" dirty="0"/>
              <a:t> function to use Celsius degrees rather than Fahrenheit.</a:t>
            </a:r>
          </a:p>
          <a:p>
            <a:endParaRPr lang="en-US" dirty="0"/>
          </a:p>
        </p:txBody>
      </p:sp>
    </p:spTree>
    <p:extLst>
      <p:ext uri="{BB962C8B-B14F-4D97-AF65-F5344CB8AC3E}">
        <p14:creationId xmlns:p14="http://schemas.microsoft.com/office/powerpoint/2010/main" val="21137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Where’s the Jumper?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19" y="990082"/>
            <a:ext cx="7766362" cy="5867918"/>
          </a:xfrm>
          <a:prstGeom prst="rect">
            <a:avLst/>
          </a:prstGeom>
        </p:spPr>
      </p:pic>
    </p:spTree>
    <p:extLst>
      <p:ext uri="{BB962C8B-B14F-4D97-AF65-F5344CB8AC3E}">
        <p14:creationId xmlns:p14="http://schemas.microsoft.com/office/powerpoint/2010/main" val="21345415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Colorful Sun</a:t>
            </a:r>
            <a:endParaRPr lang="en-US" dirty="0"/>
          </a:p>
        </p:txBody>
      </p:sp>
      <p:sp>
        <p:nvSpPr>
          <p:cNvPr id="3" name="Content Placeholder 2"/>
          <p:cNvSpPr>
            <a:spLocks noGrp="1"/>
          </p:cNvSpPr>
          <p:nvPr>
            <p:ph idx="1"/>
          </p:nvPr>
        </p:nvSpPr>
        <p:spPr/>
        <p:txBody>
          <a:bodyPr/>
          <a:lstStyle/>
          <a:p>
            <a:r>
              <a:rPr lang="en-US" dirty="0" smtClean="0"/>
              <a:t>Workbook pg. 33: draw-sun</a:t>
            </a:r>
          </a:p>
          <a:p>
            <a:endParaRPr lang="en-US" dirty="0" smtClean="0"/>
          </a:p>
          <a:p>
            <a:r>
              <a:rPr lang="en-US" b="1" dirty="0" smtClean="0"/>
              <a:t>Extensions: </a:t>
            </a:r>
          </a:p>
          <a:p>
            <a:pPr lvl="1"/>
            <a:r>
              <a:rPr lang="en-US" dirty="0" smtClean="0"/>
              <a:t>Make the sun reset at the top of the screen when it falls below the horizon</a:t>
            </a:r>
          </a:p>
          <a:p>
            <a:pPr lvl="1"/>
            <a:r>
              <a:rPr lang="en-US" dirty="0" smtClean="0"/>
              <a:t>Change the color of the sky as the sun sets</a:t>
            </a:r>
          </a:p>
          <a:p>
            <a:pPr lvl="1"/>
            <a:r>
              <a:rPr lang="en-US" dirty="0" smtClean="0"/>
              <a:t>Share back different ways you could change the color of the sun/sky</a:t>
            </a:r>
            <a:endParaRPr lang="en-US" dirty="0"/>
          </a:p>
        </p:txBody>
      </p:sp>
    </p:spTree>
    <p:extLst>
      <p:ext uri="{BB962C8B-B14F-4D97-AF65-F5344CB8AC3E}">
        <p14:creationId xmlns:p14="http://schemas.microsoft.com/office/powerpoint/2010/main" val="1131484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br>
              <a:rPr lang="en-US" dirty="0" smtClean="0"/>
            </a:br>
            <a:endParaRPr lang="en-US" dirty="0"/>
          </a:p>
        </p:txBody>
      </p:sp>
    </p:spTree>
    <p:extLst>
      <p:ext uri="{BB962C8B-B14F-4D97-AF65-F5344CB8AC3E}">
        <p14:creationId xmlns:p14="http://schemas.microsoft.com/office/powerpoint/2010/main" val="13355134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Keypresses &amp; the Reactor</a:t>
            </a:r>
            <a:endParaRPr lang="en-US" dirty="0"/>
          </a:p>
        </p:txBody>
      </p:sp>
      <p:sp>
        <p:nvSpPr>
          <p:cNvPr id="3" name="Content Placeholder 2"/>
          <p:cNvSpPr>
            <a:spLocks noGrp="1"/>
          </p:cNvSpPr>
          <p:nvPr>
            <p:ph idx="1"/>
          </p:nvPr>
        </p:nvSpPr>
        <p:spPr/>
        <p:txBody>
          <a:bodyPr/>
          <a:lstStyle/>
          <a:p>
            <a:r>
              <a:rPr lang="en-US" b="1" dirty="0" smtClean="0"/>
              <a:t>Acting out:</a:t>
            </a:r>
          </a:p>
          <a:p>
            <a:pPr lvl="1"/>
            <a:r>
              <a:rPr lang="en-US" dirty="0"/>
              <a:t>The reactor: “directs the action”</a:t>
            </a:r>
          </a:p>
          <a:p>
            <a:pPr lvl="1"/>
            <a:r>
              <a:rPr lang="en-US" dirty="0"/>
              <a:t>draw-state: draws the image of the given state</a:t>
            </a:r>
          </a:p>
          <a:p>
            <a:pPr lvl="1"/>
            <a:r>
              <a:rPr lang="en-US" dirty="0" smtClean="0"/>
              <a:t>next-state-key: </a:t>
            </a:r>
            <a:r>
              <a:rPr lang="en-US" dirty="0"/>
              <a:t>on each </a:t>
            </a:r>
            <a:r>
              <a:rPr lang="en-US" dirty="0" smtClean="0"/>
              <a:t>keypress, </a:t>
            </a:r>
            <a:r>
              <a:rPr lang="en-US" dirty="0"/>
              <a:t>computes the next state</a:t>
            </a:r>
          </a:p>
          <a:p>
            <a:pPr lvl="1"/>
            <a:endParaRPr lang="en-US" dirty="0" smtClean="0"/>
          </a:p>
          <a:p>
            <a:endParaRPr lang="en-US" dirty="0"/>
          </a:p>
        </p:txBody>
      </p:sp>
    </p:spTree>
    <p:extLst>
      <p:ext uri="{BB962C8B-B14F-4D97-AF65-F5344CB8AC3E}">
        <p14:creationId xmlns:p14="http://schemas.microsoft.com/office/powerpoint/2010/main" val="1417417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Character</a:t>
            </a:r>
            <a:endParaRPr lang="en-US" dirty="0"/>
          </a:p>
        </p:txBody>
      </p:sp>
      <p:sp>
        <p:nvSpPr>
          <p:cNvPr id="3" name="Content Placeholder 2"/>
          <p:cNvSpPr>
            <a:spLocks noGrp="1"/>
          </p:cNvSpPr>
          <p:nvPr>
            <p:ph idx="1"/>
          </p:nvPr>
        </p:nvSpPr>
        <p:spPr/>
        <p:txBody>
          <a:bodyPr/>
          <a:lstStyle/>
          <a:p>
            <a:r>
              <a:rPr lang="en-US" b="1" dirty="0"/>
              <a:t>Extensions: </a:t>
            </a:r>
          </a:p>
          <a:p>
            <a:pPr lvl="1"/>
            <a:r>
              <a:rPr lang="en-US" dirty="0" smtClean="0"/>
              <a:t>Change the character to one of your choosing, and add a background</a:t>
            </a:r>
          </a:p>
          <a:p>
            <a:pPr lvl="1"/>
            <a:r>
              <a:rPr lang="en-US" dirty="0" smtClean="0"/>
              <a:t>Add boundaries so your character stays within the scene</a:t>
            </a:r>
          </a:p>
          <a:p>
            <a:pPr lvl="1"/>
            <a:r>
              <a:rPr lang="en-US" dirty="0" smtClean="0"/>
              <a:t>Use the </a:t>
            </a:r>
            <a:r>
              <a:rPr lang="en-US" dirty="0" err="1" smtClean="0"/>
              <a:t>num</a:t>
            </a:r>
            <a:r>
              <a:rPr lang="en-US" dirty="0" smtClean="0"/>
              <a:t>-to-string function to display the coordinates at the top of the screen</a:t>
            </a:r>
          </a:p>
          <a:p>
            <a:pPr lvl="1"/>
            <a:endParaRPr lang="en-US" dirty="0"/>
          </a:p>
          <a:p>
            <a:pPr lvl="1"/>
            <a:r>
              <a:rPr lang="en-US" dirty="0" smtClean="0"/>
              <a:t># </a:t>
            </a:r>
            <a:r>
              <a:rPr lang="en-US" dirty="0" err="1" smtClean="0"/>
              <a:t>num</a:t>
            </a:r>
            <a:r>
              <a:rPr lang="en-US" dirty="0" smtClean="0"/>
              <a:t>-to-string : Number -&gt; String</a:t>
            </a:r>
            <a:endParaRPr lang="en-US" dirty="0"/>
          </a:p>
        </p:txBody>
      </p:sp>
    </p:spTree>
    <p:extLst>
      <p:ext uri="{BB962C8B-B14F-4D97-AF65-F5344CB8AC3E}">
        <p14:creationId xmlns:p14="http://schemas.microsoft.com/office/powerpoint/2010/main" val="401410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It’s about more than 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484748"/>
          </a:xfrm>
          <a:prstGeom prst="rect">
            <a:avLst/>
          </a:prstGeom>
        </p:spPr>
        <p:txBody>
          <a:bodyPr wrap="square">
            <a:spAutoFit/>
          </a:bodyPr>
          <a:lstStyle/>
          <a:p>
            <a:pPr algn="ctr">
              <a:lnSpc>
                <a:spcPct val="150000"/>
              </a:lnSpc>
            </a:pPr>
            <a:r>
              <a:rPr lang="en-US" dirty="0" smtClean="0">
                <a:solidFill>
                  <a:schemeClr val="bg1"/>
                </a:solidFill>
                <a:latin typeface="Century Gothic" charset="0"/>
                <a:ea typeface="Century Gothic" charset="0"/>
                <a:cs typeface="Century Gothic" charset="0"/>
              </a:rPr>
              <a:t>New </a:t>
            </a:r>
            <a:r>
              <a:rPr lang="en-US" dirty="0">
                <a:solidFill>
                  <a:schemeClr val="bg1"/>
                </a:solidFill>
                <a:latin typeface="Century Gothic" charset="0"/>
                <a:ea typeface="Century Gothic" charset="0"/>
                <a:cs typeface="Century Gothic" charset="0"/>
              </a:rPr>
              <a:t>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par>
                                <p:cTn id="52" presetID="10" presetClass="entr" presetSubtype="0" fill="hold" nodeType="with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fade">
                                      <p:cBhvr>
                                        <p:cTn id="54" dur="5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1000" fill="hold"/>
                                        <p:tgtEl>
                                          <p:spTgt spid="4"/>
                                        </p:tgtEl>
                                        <p:attrNameLst>
                                          <p:attrName>ppt_x</p:attrName>
                                        </p:attrNameLst>
                                      </p:cBhvr>
                                      <p:tavLst>
                                        <p:tav tm="0">
                                          <p:val>
                                            <p:strVal val="#ppt_x"/>
                                          </p:val>
                                        </p:tav>
                                        <p:tav tm="100000">
                                          <p:val>
                                            <p:strVal val="#ppt_x"/>
                                          </p:val>
                                        </p:tav>
                                      </p:tavLst>
                                    </p:anim>
                                    <p:anim calcmode="lin" valueType="num">
                                      <p:cBhvr additive="base">
                                        <p:cTn id="6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8005" y="0"/>
            <a:ext cx="5748608" cy="6835495"/>
          </a:xfrm>
        </p:spPr>
      </p:pic>
      <p:sp>
        <p:nvSpPr>
          <p:cNvPr id="5" name="TextBox 4"/>
          <p:cNvSpPr txBox="1"/>
          <p:nvPr/>
        </p:nvSpPr>
        <p:spPr>
          <a:xfrm>
            <a:off x="1438005" y="2582278"/>
            <a:ext cx="2469779" cy="307777"/>
          </a:xfrm>
          <a:prstGeom prst="rect">
            <a:avLst/>
          </a:prstGeom>
          <a:noFill/>
        </p:spPr>
        <p:txBody>
          <a:bodyPr wrap="square" rtlCol="0">
            <a:spAutoFit/>
          </a:bodyPr>
          <a:lstStyle/>
          <a:p>
            <a:r>
              <a:rPr lang="en-US" sz="1400" b="1" dirty="0" smtClean="0">
                <a:solidFill>
                  <a:srgbClr val="000000"/>
                </a:solidFill>
                <a:latin typeface="Trebuchet MS"/>
                <a:cs typeface="Trebuchet MS"/>
              </a:rPr>
              <a:t>Hunger level</a:t>
            </a:r>
            <a:endParaRPr lang="en-US" sz="1400" b="1" dirty="0">
              <a:solidFill>
                <a:srgbClr val="000000"/>
              </a:solidFill>
              <a:latin typeface="Trebuchet MS"/>
              <a:cs typeface="Trebuchet MS"/>
            </a:endParaRPr>
          </a:p>
        </p:txBody>
      </p:sp>
      <p:sp>
        <p:nvSpPr>
          <p:cNvPr id="6" name="TextBox 5"/>
          <p:cNvSpPr txBox="1"/>
          <p:nvPr/>
        </p:nvSpPr>
        <p:spPr>
          <a:xfrm>
            <a:off x="1438005" y="2890055"/>
            <a:ext cx="2469779" cy="307777"/>
          </a:xfrm>
          <a:prstGeom prst="rect">
            <a:avLst/>
          </a:prstGeom>
          <a:noFill/>
        </p:spPr>
        <p:txBody>
          <a:bodyPr wrap="square" rtlCol="0">
            <a:spAutoFit/>
          </a:bodyPr>
          <a:lstStyle/>
          <a:p>
            <a:r>
              <a:rPr lang="en-US" sz="1400" b="1" dirty="0" smtClean="0">
                <a:solidFill>
                  <a:srgbClr val="000000"/>
                </a:solidFill>
                <a:latin typeface="Trebuchet MS"/>
                <a:cs typeface="Trebuchet MS"/>
              </a:rPr>
              <a:t>Sleep level</a:t>
            </a:r>
            <a:endParaRPr lang="en-US" sz="1400" b="1" dirty="0">
              <a:solidFill>
                <a:srgbClr val="000000"/>
              </a:solidFill>
              <a:latin typeface="Trebuchet MS"/>
              <a:cs typeface="Trebuchet MS"/>
            </a:endParaRPr>
          </a:p>
        </p:txBody>
      </p:sp>
      <p:sp>
        <p:nvSpPr>
          <p:cNvPr id="7" name="TextBox 6"/>
          <p:cNvSpPr txBox="1"/>
          <p:nvPr/>
        </p:nvSpPr>
        <p:spPr>
          <a:xfrm>
            <a:off x="2876280" y="2603819"/>
            <a:ext cx="3597672" cy="307777"/>
          </a:xfrm>
          <a:prstGeom prst="rect">
            <a:avLst/>
          </a:prstGeom>
          <a:noFill/>
        </p:spPr>
        <p:txBody>
          <a:bodyPr wrap="square" rtlCol="0">
            <a:spAutoFit/>
          </a:bodyPr>
          <a:lstStyle/>
          <a:p>
            <a:r>
              <a:rPr lang="en-US" sz="1400" b="1" smtClean="0">
                <a:solidFill>
                  <a:srgbClr val="000000"/>
                </a:solidFill>
                <a:latin typeface="Trebuchet MS"/>
                <a:cs typeface="Trebuchet MS"/>
              </a:rPr>
              <a:t>Decreases on each clock tick</a:t>
            </a:r>
            <a:endParaRPr lang="en-US" sz="1400" b="1" dirty="0">
              <a:solidFill>
                <a:srgbClr val="000000"/>
              </a:solidFill>
              <a:latin typeface="Trebuchet MS"/>
              <a:cs typeface="Trebuchet MS"/>
            </a:endParaRPr>
          </a:p>
        </p:txBody>
      </p:sp>
      <p:sp>
        <p:nvSpPr>
          <p:cNvPr id="8" name="TextBox 7"/>
          <p:cNvSpPr txBox="1"/>
          <p:nvPr/>
        </p:nvSpPr>
        <p:spPr>
          <a:xfrm>
            <a:off x="2876280" y="2868514"/>
            <a:ext cx="3597672" cy="307777"/>
          </a:xfrm>
          <a:prstGeom prst="rect">
            <a:avLst/>
          </a:prstGeom>
          <a:noFill/>
        </p:spPr>
        <p:txBody>
          <a:bodyPr wrap="square" rtlCol="0">
            <a:spAutoFit/>
          </a:bodyPr>
          <a:lstStyle/>
          <a:p>
            <a:r>
              <a:rPr lang="en-US" sz="1400" b="1" smtClean="0">
                <a:solidFill>
                  <a:srgbClr val="000000"/>
                </a:solidFill>
                <a:latin typeface="Trebuchet MS"/>
                <a:cs typeface="Trebuchet MS"/>
              </a:rPr>
              <a:t>Decreases on each clock tick</a:t>
            </a:r>
            <a:endParaRPr lang="en-US" sz="1400" b="1" dirty="0">
              <a:solidFill>
                <a:srgbClr val="000000"/>
              </a:solidFill>
              <a:latin typeface="Trebuchet MS"/>
              <a:cs typeface="Trebuchet MS"/>
            </a:endParaRPr>
          </a:p>
        </p:txBody>
      </p:sp>
      <p:sp>
        <p:nvSpPr>
          <p:cNvPr id="9" name="TextBox 8"/>
          <p:cNvSpPr txBox="1"/>
          <p:nvPr/>
        </p:nvSpPr>
        <p:spPr>
          <a:xfrm>
            <a:off x="1736709" y="3981239"/>
            <a:ext cx="2469779" cy="307777"/>
          </a:xfrm>
          <a:prstGeom prst="rect">
            <a:avLst/>
          </a:prstGeom>
          <a:noFill/>
        </p:spPr>
        <p:txBody>
          <a:bodyPr wrap="square" rtlCol="0">
            <a:spAutoFit/>
          </a:bodyPr>
          <a:lstStyle/>
          <a:p>
            <a:r>
              <a:rPr lang="en-US" sz="1400" b="1" smtClean="0">
                <a:solidFill>
                  <a:srgbClr val="000000"/>
                </a:solidFill>
                <a:latin typeface="Trebuchet MS"/>
                <a:cs typeface="Trebuchet MS"/>
              </a:rPr>
              <a:t>------</a:t>
            </a:r>
            <a:endParaRPr lang="en-US" sz="1400" b="1" dirty="0">
              <a:solidFill>
                <a:srgbClr val="000000"/>
              </a:solidFill>
              <a:latin typeface="Trebuchet MS"/>
              <a:cs typeface="Trebuchet MS"/>
            </a:endParaRPr>
          </a:p>
        </p:txBody>
      </p:sp>
    </p:spTree>
    <p:extLst>
      <p:ext uri="{BB962C8B-B14F-4D97-AF65-F5344CB8AC3E}">
        <p14:creationId xmlns:p14="http://schemas.microsoft.com/office/powerpoint/2010/main" val="5003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Virtual Pet</a:t>
            </a:r>
            <a:endParaRPr lang="en-US" dirty="0"/>
          </a:p>
        </p:txBody>
      </p:sp>
      <p:sp>
        <p:nvSpPr>
          <p:cNvPr id="3" name="Content Placeholder 2"/>
          <p:cNvSpPr>
            <a:spLocks noGrp="1"/>
          </p:cNvSpPr>
          <p:nvPr>
            <p:ph idx="1"/>
          </p:nvPr>
        </p:nvSpPr>
        <p:spPr/>
        <p:txBody>
          <a:bodyPr/>
          <a:lstStyle/>
          <a:p>
            <a:r>
              <a:rPr lang="en-US" dirty="0" smtClean="0"/>
              <a:t>Workbook pg. 38: </a:t>
            </a:r>
            <a:r>
              <a:rPr lang="en-US" sz="2400" dirty="0" smtClean="0"/>
              <a:t>Use the </a:t>
            </a:r>
            <a:r>
              <a:rPr lang="en-US" sz="2400" dirty="0"/>
              <a:t>Animation Extension worksheet to make cat’s hunger increase by 10 when “f” key is presses, and sleep increase by 5 when “s” key </a:t>
            </a:r>
            <a:r>
              <a:rPr lang="en-US" sz="2400" dirty="0" smtClean="0"/>
              <a:t>pressed.</a:t>
            </a:r>
          </a:p>
          <a:p>
            <a:endParaRPr lang="en-US" dirty="0"/>
          </a:p>
          <a:p>
            <a:r>
              <a:rPr lang="en-US" dirty="0" smtClean="0"/>
              <a:t>Workbook pg. 40: </a:t>
            </a:r>
            <a:r>
              <a:rPr lang="en-US" sz="2400" dirty="0" smtClean="0"/>
              <a:t>Use the Animation Extension worksheet to change the image of the pet when the </a:t>
            </a:r>
            <a:r>
              <a:rPr lang="en-US" sz="2400" dirty="0"/>
              <a:t>game is </a:t>
            </a:r>
            <a:r>
              <a:rPr lang="en-US" sz="2400" dirty="0" smtClean="0"/>
              <a:t>lost</a:t>
            </a:r>
            <a:endParaRPr lang="en-US" sz="2400" dirty="0"/>
          </a:p>
        </p:txBody>
      </p:sp>
    </p:spTree>
    <p:extLst>
      <p:ext uri="{BB962C8B-B14F-4D97-AF65-F5344CB8AC3E}">
        <p14:creationId xmlns:p14="http://schemas.microsoft.com/office/powerpoint/2010/main" val="1132748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Virtual Pet</a:t>
            </a:r>
            <a:endParaRPr lang="en-US" dirty="0"/>
          </a:p>
        </p:txBody>
      </p:sp>
      <p:sp>
        <p:nvSpPr>
          <p:cNvPr id="3" name="Content Placeholder 2"/>
          <p:cNvSpPr>
            <a:spLocks noGrp="1"/>
          </p:cNvSpPr>
          <p:nvPr>
            <p:ph idx="1"/>
          </p:nvPr>
        </p:nvSpPr>
        <p:spPr/>
        <p:txBody>
          <a:bodyPr/>
          <a:lstStyle/>
          <a:p>
            <a:r>
              <a:rPr lang="en-US" dirty="0" smtClean="0"/>
              <a:t>Extensions: </a:t>
            </a:r>
            <a:endParaRPr lang="en-US" dirty="0"/>
          </a:p>
          <a:p>
            <a:pPr lvl="2"/>
            <a:r>
              <a:rPr lang="en-US" dirty="0"/>
              <a:t>Find your own images to create a different virtual pet</a:t>
            </a:r>
          </a:p>
          <a:p>
            <a:pPr lvl="2"/>
            <a:r>
              <a:rPr lang="en-US" dirty="0"/>
              <a:t>Stop the bars from overflowing some maximum. </a:t>
            </a:r>
          </a:p>
          <a:p>
            <a:pPr lvl="2"/>
            <a:r>
              <a:rPr lang="en-US" dirty="0"/>
              <a:t>Add an x-coordinate to the </a:t>
            </a:r>
            <a:r>
              <a:rPr lang="en-US" dirty="0" err="1"/>
              <a:t>PetState</a:t>
            </a:r>
            <a:r>
              <a:rPr lang="en-US" dirty="0"/>
              <a:t> so the pet moves around, either on keypress or automatically.</a:t>
            </a:r>
          </a:p>
          <a:p>
            <a:pPr lvl="2"/>
            <a:r>
              <a:rPr lang="en-US" dirty="0"/>
              <a:t>Add a costume to the </a:t>
            </a:r>
            <a:r>
              <a:rPr lang="en-US" dirty="0" err="1"/>
              <a:t>PetState</a:t>
            </a:r>
            <a:r>
              <a:rPr lang="en-US" dirty="0"/>
              <a:t>, then change the draw-pet function so that it changes the costume based on the pet’s mood (if a-</a:t>
            </a:r>
            <a:r>
              <a:rPr lang="en-US" dirty="0" err="1"/>
              <a:t>pet.hunger</a:t>
            </a:r>
            <a:r>
              <a:rPr lang="en-US" dirty="0"/>
              <a:t> &lt;= 50, show a pic of the pet looking hungry)</a:t>
            </a:r>
          </a:p>
          <a:p>
            <a:endParaRPr lang="en-US" dirty="0"/>
          </a:p>
        </p:txBody>
      </p:sp>
    </p:spTree>
    <p:extLst>
      <p:ext uri="{BB962C8B-B14F-4D97-AF65-F5344CB8AC3E}">
        <p14:creationId xmlns:p14="http://schemas.microsoft.com/office/powerpoint/2010/main" val="3568330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Projects</a:t>
            </a:r>
            <a:endParaRPr lang="en-US" dirty="0"/>
          </a:p>
        </p:txBody>
      </p:sp>
      <p:sp>
        <p:nvSpPr>
          <p:cNvPr id="3" name="Content Placeholder 2"/>
          <p:cNvSpPr>
            <a:spLocks noGrp="1"/>
          </p:cNvSpPr>
          <p:nvPr>
            <p:ph idx="1"/>
          </p:nvPr>
        </p:nvSpPr>
        <p:spPr/>
        <p:txBody>
          <a:bodyPr/>
          <a:lstStyle/>
          <a:p>
            <a:r>
              <a:rPr lang="en-US" dirty="0" smtClean="0"/>
              <a:t>Create an animation or game from scratch!</a:t>
            </a:r>
          </a:p>
          <a:p>
            <a:pPr lvl="1"/>
            <a:r>
              <a:rPr lang="en-US" dirty="0" smtClean="0"/>
              <a:t>Workbook pg. 43: Animation Design Worksheet</a:t>
            </a:r>
          </a:p>
          <a:p>
            <a:r>
              <a:rPr lang="en-US" dirty="0" err="1" smtClean="0"/>
              <a:t>Bootstrap:Reactive</a:t>
            </a:r>
            <a:r>
              <a:rPr lang="en-US" dirty="0" smtClean="0"/>
              <a:t> Features:</a:t>
            </a:r>
            <a:endParaRPr lang="en-US" dirty="0"/>
          </a:p>
          <a:p>
            <a:pPr lvl="1"/>
            <a:r>
              <a:rPr lang="en-US" dirty="0"/>
              <a:t>Collisions</a:t>
            </a:r>
            <a:endParaRPr lang="en-US" b="1" dirty="0"/>
          </a:p>
          <a:p>
            <a:pPr lvl="1"/>
            <a:r>
              <a:rPr lang="en-US" dirty="0"/>
              <a:t>Scores </a:t>
            </a:r>
            <a:endParaRPr lang="en-US" b="1" dirty="0"/>
          </a:p>
          <a:p>
            <a:pPr lvl="1"/>
            <a:r>
              <a:rPr lang="en-US" dirty="0" smtClean="0"/>
              <a:t>Levels</a:t>
            </a:r>
          </a:p>
          <a:p>
            <a:pPr lvl="1"/>
            <a:r>
              <a:rPr lang="en-US" dirty="0" smtClean="0"/>
              <a:t>Nested Structures</a:t>
            </a:r>
            <a:endParaRPr lang="en-US" dirty="0"/>
          </a:p>
          <a:p>
            <a:pPr lvl="1"/>
            <a:r>
              <a:rPr lang="en-US" dirty="0"/>
              <a:t>Writing Pong</a:t>
            </a:r>
            <a:endParaRPr lang="en-US" b="1" dirty="0"/>
          </a:p>
          <a:p>
            <a:pPr lvl="1"/>
            <a:endParaRPr lang="en-US" dirty="0" smtClean="0"/>
          </a:p>
          <a:p>
            <a:pPr lvl="1"/>
            <a:endParaRPr lang="en-US" dirty="0"/>
          </a:p>
        </p:txBody>
      </p:sp>
    </p:spTree>
    <p:extLst>
      <p:ext uri="{BB962C8B-B14F-4D97-AF65-F5344CB8AC3E}">
        <p14:creationId xmlns:p14="http://schemas.microsoft.com/office/powerpoint/2010/main" val="514643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Thank You</a:t>
            </a:r>
            <a:endParaRPr lang="en-US" dirty="0"/>
          </a:p>
        </p:txBody>
      </p:sp>
      <p:sp>
        <p:nvSpPr>
          <p:cNvPr id="67586" name="Content Placeholder 2"/>
          <p:cNvSpPr>
            <a:spLocks noGrp="1"/>
          </p:cNvSpPr>
          <p:nvPr>
            <p:ph idx="1"/>
          </p:nvPr>
        </p:nvSpPr>
        <p:spPr/>
        <p:txBody>
          <a:bodyPr/>
          <a:lstStyle/>
          <a:p>
            <a:pPr marL="0" indent="0">
              <a:buNone/>
            </a:pP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a:p>
            <a:pPr marL="1828800" lvl="4" indent="0">
              <a:buFont typeface="Wingdings" charset="0"/>
              <a:buNone/>
            </a:pPr>
            <a:r>
              <a:rPr lang="en-US" sz="2800" dirty="0" err="1">
                <a:latin typeface="Helvetica" charset="0"/>
                <a:ea typeface="ＭＳ Ｐゴシック" charset="0"/>
              </a:rPr>
              <a:t>Facebook.com</a:t>
            </a: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p:txBody>
      </p:sp>
      <p:pic>
        <p:nvPicPr>
          <p:cNvPr id="67587" name="Picture 3" descr="fb.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28021"/>
            <a:ext cx="714375"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8" name="Picture 4" descr="twi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22425"/>
            <a:ext cx="7874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82352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a:t>
            </a:r>
            <a:r>
              <a:rPr lang="en-US" dirty="0" err="1" smtClean="0"/>
              <a:t>Bootstrap:Algebra</a:t>
            </a:r>
            <a:r>
              <a:rPr lang="en-US" dirty="0" smtClean="0"/>
              <a:t>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BS:A</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err="1" smtClean="0"/>
              <a:t>Bootstrap:Reactive</a:t>
            </a:r>
            <a:r>
              <a:rPr lang="en-US" dirty="0" smtClean="0"/>
              <a:t>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8</a:t>
            </a:fld>
            <a:endParaRPr lang="en-US" sz="1200">
              <a:solidFill>
                <a:srgbClr val="D38E27"/>
              </a:solidFill>
              <a:cs typeface="Helvetica" charset="0"/>
            </a:endParaRPr>
          </a:p>
        </p:txBody>
      </p:sp>
      <p:sp>
        <p:nvSpPr>
          <p:cNvPr id="4" name="Rectangle 3"/>
          <p:cNvSpPr>
            <a:spLocks noChangeArrowheads="1"/>
          </p:cNvSpPr>
          <p:nvPr/>
        </p:nvSpPr>
        <p:spPr bwMode="auto">
          <a:xfrm>
            <a:off x="304800" y="1589940"/>
            <a:ext cx="8610600" cy="4262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Number  </a:t>
            </a:r>
            <a:r>
              <a:rPr lang="en-US" sz="2800" dirty="0" smtClean="0">
                <a:solidFill>
                  <a:srgbClr val="000000"/>
                </a:solidFill>
                <a:latin typeface="Trebuchet MS"/>
                <a:cs typeface="Trebuchet MS"/>
                <a:sym typeface="Wingdings" charset="0"/>
              </a:rPr>
              <a:t> Number</a:t>
            </a:r>
            <a:endParaRPr lang="en-US" sz="2800" dirty="0">
              <a:solidFill>
                <a:srgbClr val="000000"/>
              </a:solidFill>
              <a:latin typeface="Trebuchet MS"/>
              <a:cs typeface="Trebuchet MS"/>
            </a:endParaRPr>
          </a:p>
        </p:txBody>
      </p:sp>
    </p:spTree>
    <p:extLst>
      <p:ext uri="{BB962C8B-B14F-4D97-AF65-F5344CB8AC3E}">
        <p14:creationId xmlns:p14="http://schemas.microsoft.com/office/powerpoint/2010/main" val="3641628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11499</TotalTime>
  <Words>2160</Words>
  <Application>Microsoft Macintosh PowerPoint</Application>
  <PresentationFormat>On-screen Show (4:3)</PresentationFormat>
  <Paragraphs>385</Paragraphs>
  <Slides>45</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Calibri</vt:lpstr>
      <vt:lpstr>Century Gothic</vt:lpstr>
      <vt:lpstr>Courier</vt:lpstr>
      <vt:lpstr>Franklin Gothic Book</vt:lpstr>
      <vt:lpstr>Franklin Gothic Medium</vt:lpstr>
      <vt:lpstr>Helvetica</vt:lpstr>
      <vt:lpstr>ＭＳ Ｐゴシック</vt:lpstr>
      <vt:lpstr>Trebuchet MS</vt:lpstr>
      <vt:lpstr>Wingdings</vt:lpstr>
      <vt:lpstr>Wingdings 2</vt:lpstr>
      <vt:lpstr>Arial</vt:lpstr>
      <vt:lpstr>BootstrapTheme</vt:lpstr>
      <vt:lpstr>Bootstrap:Reactive</vt:lpstr>
      <vt:lpstr>Bridging to CS</vt:lpstr>
      <vt:lpstr>Bridging to CS</vt:lpstr>
      <vt:lpstr>It’s about more than the language</vt:lpstr>
      <vt:lpstr>Goals for this workshop</vt:lpstr>
      <vt:lpstr>Unit 1</vt:lpstr>
      <vt:lpstr>Everything you learned in BS:A</vt:lpstr>
      <vt:lpstr>Contracts</vt:lpstr>
      <vt:lpstr>Contracts</vt:lpstr>
      <vt:lpstr>The Design Recipe</vt:lpstr>
      <vt:lpstr>The Design Recipe</vt:lpstr>
      <vt:lpstr>Images in Pyret</vt:lpstr>
      <vt:lpstr>Unit 2</vt:lpstr>
      <vt:lpstr>PowerPoint Presentation</vt:lpstr>
      <vt:lpstr>Parachute Jumper</vt:lpstr>
      <vt:lpstr>PowerPoint Presentation</vt:lpstr>
      <vt:lpstr>Your Bakery</vt:lpstr>
      <vt:lpstr>PowerPoint Presentation</vt:lpstr>
      <vt:lpstr>PowerPoint Presentation</vt:lpstr>
      <vt:lpstr>PowerPoint Presentation</vt:lpstr>
      <vt:lpstr>PowerPoint Presentation</vt:lpstr>
      <vt:lpstr>Unit 3</vt:lpstr>
      <vt:lpstr>Animating a Sunset</vt:lpstr>
      <vt:lpstr>PowerPoint Presentation</vt:lpstr>
      <vt:lpstr>PowerPoint Presentation</vt:lpstr>
      <vt:lpstr>PowerPoint Presentation</vt:lpstr>
      <vt:lpstr>The Reactor</vt:lpstr>
      <vt:lpstr>4 steps to an animation</vt:lpstr>
      <vt:lpstr>Acting out a Reactor</vt:lpstr>
      <vt:lpstr>From Animations to Structures</vt:lpstr>
      <vt:lpstr>Brainstorm</vt:lpstr>
      <vt:lpstr>Brainstorm</vt:lpstr>
      <vt:lpstr>Unit 4</vt:lpstr>
      <vt:lpstr>What to Wear?</vt:lpstr>
      <vt:lpstr>Where’s the Jumper?</vt:lpstr>
      <vt:lpstr>Colorful Sun</vt:lpstr>
      <vt:lpstr>Unit 5 </vt:lpstr>
      <vt:lpstr>Keypresses &amp; the Reactor</vt:lpstr>
      <vt:lpstr>Moving Character</vt:lpstr>
      <vt:lpstr>PowerPoint Presentation</vt:lpstr>
      <vt:lpstr>Your Virtual Pet</vt:lpstr>
      <vt:lpstr>Your Virtual Pet</vt:lpstr>
      <vt:lpstr>Personal Projects</vt:lpstr>
      <vt:lpstr>Implementation</vt:lpstr>
      <vt:lpstr>Thank You</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Microsoft Office User</cp:lastModifiedBy>
  <cp:revision>222</cp:revision>
  <dcterms:created xsi:type="dcterms:W3CDTF">2015-07-31T17:10:09Z</dcterms:created>
  <dcterms:modified xsi:type="dcterms:W3CDTF">2017-07-06T17:44:06Z</dcterms:modified>
</cp:coreProperties>
</file>